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29"/>
  </p:notesMasterIdLst>
  <p:sldIdLst>
    <p:sldId id="257" r:id="rId3"/>
    <p:sldId id="888" r:id="rId4"/>
    <p:sldId id="892" r:id="rId5"/>
    <p:sldId id="890" r:id="rId6"/>
    <p:sldId id="891" r:id="rId7"/>
    <p:sldId id="893" r:id="rId8"/>
    <p:sldId id="894" r:id="rId9"/>
    <p:sldId id="895" r:id="rId10"/>
    <p:sldId id="896" r:id="rId11"/>
    <p:sldId id="897" r:id="rId12"/>
    <p:sldId id="898" r:id="rId13"/>
    <p:sldId id="899" r:id="rId14"/>
    <p:sldId id="900" r:id="rId15"/>
    <p:sldId id="901" r:id="rId16"/>
    <p:sldId id="902" r:id="rId17"/>
    <p:sldId id="903" r:id="rId18"/>
    <p:sldId id="904" r:id="rId19"/>
    <p:sldId id="905" r:id="rId20"/>
    <p:sldId id="912" r:id="rId21"/>
    <p:sldId id="906" r:id="rId22"/>
    <p:sldId id="907" r:id="rId23"/>
    <p:sldId id="911" r:id="rId24"/>
    <p:sldId id="908" r:id="rId25"/>
    <p:sldId id="910" r:id="rId26"/>
    <p:sldId id="913" r:id="rId27"/>
    <p:sldId id="603"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31" autoAdjust="0"/>
    <p:restoredTop sz="94660"/>
  </p:normalViewPr>
  <p:slideViewPr>
    <p:cSldViewPr snapToGrid="0">
      <p:cViewPr varScale="1">
        <p:scale>
          <a:sx n="95" d="100"/>
          <a:sy n="95" d="100"/>
        </p:scale>
        <p:origin x="44"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C6E294-7D8D-454E-BBCF-4DC4A88221A4}" type="datetimeFigureOut">
              <a:rPr lang="zh-CN" altLang="en-US" smtClean="0"/>
              <a:t>2023/3/31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D6B24-56A5-4870-8F4A-0FEFEFBCD51B}" type="slidenum">
              <a:rPr lang="zh-CN" altLang="en-US" smtClean="0"/>
              <a:t>‹#›</a:t>
            </a:fld>
            <a:endParaRPr lang="zh-CN" altLang="en-US"/>
          </a:p>
        </p:txBody>
      </p:sp>
    </p:spTree>
    <p:extLst>
      <p:ext uri="{BB962C8B-B14F-4D97-AF65-F5344CB8AC3E}">
        <p14:creationId xmlns:p14="http://schemas.microsoft.com/office/powerpoint/2010/main" val="1288067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21D6B24-56A5-4870-8F4A-0FEFEFBCD51B}" type="slidenum">
              <a:rPr lang="zh-CN" altLang="en-US" smtClean="0"/>
              <a:t>21</a:t>
            </a:fld>
            <a:endParaRPr lang="zh-CN" altLang="en-US"/>
          </a:p>
        </p:txBody>
      </p:sp>
    </p:spTree>
    <p:extLst>
      <p:ext uri="{BB962C8B-B14F-4D97-AF65-F5344CB8AC3E}">
        <p14:creationId xmlns:p14="http://schemas.microsoft.com/office/powerpoint/2010/main" val="525325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B12C2E-E90F-4941-97A1-54FCEAAF0D3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相关性增加敏感度：一个元组的改变会影响更多结果</a:t>
            </a:r>
          </a:p>
        </p:txBody>
      </p:sp>
      <p:sp>
        <p:nvSpPr>
          <p:cNvPr id="4" name="灯片编号占位符 3"/>
          <p:cNvSpPr>
            <a:spLocks noGrp="1"/>
          </p:cNvSpPr>
          <p:nvPr>
            <p:ph type="sldNum" sz="quarter" idx="5"/>
          </p:nvPr>
        </p:nvSpPr>
        <p:spPr/>
        <p:txBody>
          <a:bodyPr/>
          <a:lstStyle/>
          <a:p>
            <a:fld id="{521D6B24-56A5-4870-8F4A-0FEFEFBCD51B}" type="slidenum">
              <a:rPr lang="zh-CN" altLang="en-US" smtClean="0"/>
              <a:t>2</a:t>
            </a:fld>
            <a:endParaRPr lang="zh-CN" altLang="en-US"/>
          </a:p>
        </p:txBody>
      </p:sp>
    </p:spTree>
    <p:extLst>
      <p:ext uri="{BB962C8B-B14F-4D97-AF65-F5344CB8AC3E}">
        <p14:creationId xmlns:p14="http://schemas.microsoft.com/office/powerpoint/2010/main" val="705220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线性系统可能会有多个解，因此利用矩阵</a:t>
            </a:r>
            <a:r>
              <a:rPr lang="en-US" altLang="zh-CN" dirty="0"/>
              <a:t>A</a:t>
            </a:r>
            <a:r>
              <a:rPr lang="zh-CN" altLang="en-US" dirty="0"/>
              <a:t>的</a:t>
            </a:r>
            <a:r>
              <a:rPr lang="en-US" altLang="zh-CN" dirty="0"/>
              <a:t>Moore-</a:t>
            </a:r>
            <a:r>
              <a:rPr lang="en-US" altLang="zh-CN" dirty="0" err="1"/>
              <a:t>Penrosw</a:t>
            </a:r>
            <a:r>
              <a:rPr lang="zh-CN" altLang="en-US" dirty="0"/>
              <a:t>伪逆的唯一性：</a:t>
            </a:r>
            <a:r>
              <a:rPr lang="en-US" altLang="zh-CN" dirty="0"/>
              <a:t>A+</a:t>
            </a:r>
            <a:r>
              <a:rPr lang="zh-CN" altLang="en-US" dirty="0"/>
              <a:t>是唯一的</a:t>
            </a:r>
            <a:endParaRPr lang="en-US" altLang="zh-CN" dirty="0"/>
          </a:p>
          <a:p>
            <a:r>
              <a:rPr lang="en-US" altLang="zh-CN" dirty="0"/>
              <a:t>2.</a:t>
            </a:r>
            <a:r>
              <a:rPr lang="zh-CN" altLang="en-US" dirty="0"/>
              <a:t>伪逆存在且唯一</a:t>
            </a:r>
          </a:p>
        </p:txBody>
      </p:sp>
      <p:sp>
        <p:nvSpPr>
          <p:cNvPr id="4" name="灯片编号占位符 3"/>
          <p:cNvSpPr>
            <a:spLocks noGrp="1"/>
          </p:cNvSpPr>
          <p:nvPr>
            <p:ph type="sldNum" sz="quarter" idx="5"/>
          </p:nvPr>
        </p:nvSpPr>
        <p:spPr/>
        <p:txBody>
          <a:bodyPr/>
          <a:lstStyle/>
          <a:p>
            <a:fld id="{521D6B24-56A5-4870-8F4A-0FEFEFBCD51B}" type="slidenum">
              <a:rPr lang="zh-CN" altLang="en-US" smtClean="0"/>
              <a:t>8</a:t>
            </a:fld>
            <a:endParaRPr lang="zh-CN" altLang="en-US"/>
          </a:p>
        </p:txBody>
      </p:sp>
    </p:spTree>
    <p:extLst>
      <p:ext uri="{BB962C8B-B14F-4D97-AF65-F5344CB8AC3E}">
        <p14:creationId xmlns:p14="http://schemas.microsoft.com/office/powerpoint/2010/main" val="1125280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a:t>
            </a:r>
            <a:r>
              <a:rPr lang="zh-CN" altLang="en-US" dirty="0"/>
              <a:t>和</a:t>
            </a:r>
            <a:r>
              <a:rPr lang="en-US" altLang="zh-CN" dirty="0"/>
              <a:t>G</a:t>
            </a:r>
            <a:r>
              <a:rPr lang="zh-CN" altLang="en-US" dirty="0"/>
              <a:t>都向</a:t>
            </a:r>
            <a:r>
              <a:rPr lang="en-US" altLang="zh-CN" dirty="0" err="1"/>
              <a:t>Wx</a:t>
            </a:r>
            <a:r>
              <a:rPr lang="zh-CN" altLang="en-US" dirty="0"/>
              <a:t>添加了一个独立采样的噪声向量，并以</a:t>
            </a:r>
            <a:r>
              <a:rPr lang="en-US" altLang="zh-CN" dirty="0"/>
              <a:t>W</a:t>
            </a:r>
            <a:r>
              <a:rPr lang="zh-CN" altLang="en-US" dirty="0"/>
              <a:t>的敏感度进行校准；</a:t>
            </a:r>
            <a:endParaRPr lang="en-US" altLang="zh-CN" dirty="0"/>
          </a:p>
          <a:p>
            <a:r>
              <a:rPr lang="zh-CN" altLang="en-US" dirty="0"/>
              <a:t>矩阵机制添加了更复杂的噪声向量</a:t>
            </a:r>
            <a:r>
              <a:rPr lang="en-US" altLang="zh-CN" dirty="0"/>
              <a:t>b~,</a:t>
            </a:r>
            <a:r>
              <a:rPr lang="zh-CN" altLang="en-US" dirty="0"/>
              <a:t>其是有</a:t>
            </a:r>
            <a:r>
              <a:rPr lang="en-US" altLang="zh-CN" dirty="0"/>
              <a:t>WA+</a:t>
            </a:r>
            <a:r>
              <a:rPr lang="zh-CN" altLang="en-US" dirty="0"/>
              <a:t>转换而来，并以策略</a:t>
            </a:r>
            <a:r>
              <a:rPr lang="en-US" altLang="zh-CN" dirty="0"/>
              <a:t>A</a:t>
            </a:r>
            <a:r>
              <a:rPr lang="zh-CN" altLang="en-US" dirty="0"/>
              <a:t>的敏感度校准。</a:t>
            </a:r>
            <a:endParaRPr lang="en-US" altLang="zh-CN" dirty="0"/>
          </a:p>
          <a:p>
            <a:r>
              <a:rPr lang="zh-CN" altLang="en-US" dirty="0"/>
              <a:t>最小方差估计：根据</a:t>
            </a:r>
            <a:r>
              <a:rPr lang="en-US" altLang="zh-CN" dirty="0"/>
              <a:t>Moore Penrose </a:t>
            </a:r>
            <a:r>
              <a:rPr lang="zh-CN" altLang="en-US" dirty="0"/>
              <a:t>广义逆的性质，</a:t>
            </a:r>
            <a:r>
              <a:rPr lang="en-US" altLang="zh-CN" dirty="0"/>
              <a:t>||A||b~</a:t>
            </a:r>
            <a:r>
              <a:rPr lang="zh-CN" altLang="en-US" dirty="0"/>
              <a:t>条目独立同分布</a:t>
            </a:r>
          </a:p>
        </p:txBody>
      </p:sp>
      <p:sp>
        <p:nvSpPr>
          <p:cNvPr id="4" name="灯片编号占位符 3"/>
          <p:cNvSpPr>
            <a:spLocks noGrp="1"/>
          </p:cNvSpPr>
          <p:nvPr>
            <p:ph type="sldNum" sz="quarter" idx="5"/>
          </p:nvPr>
        </p:nvSpPr>
        <p:spPr/>
        <p:txBody>
          <a:bodyPr/>
          <a:lstStyle/>
          <a:p>
            <a:fld id="{521D6B24-56A5-4870-8F4A-0FEFEFBCD51B}" type="slidenum">
              <a:rPr lang="zh-CN" altLang="en-US" smtClean="0"/>
              <a:t>10</a:t>
            </a:fld>
            <a:endParaRPr lang="zh-CN" altLang="en-US"/>
          </a:p>
        </p:txBody>
      </p:sp>
    </p:spTree>
    <p:extLst>
      <p:ext uri="{BB962C8B-B14F-4D97-AF65-F5344CB8AC3E}">
        <p14:creationId xmlns:p14="http://schemas.microsoft.com/office/powerpoint/2010/main" val="3681830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生成最优策略是非平凡的，对一些特定工作负载，可以按相关文献设置策略</a:t>
            </a:r>
          </a:p>
        </p:txBody>
      </p:sp>
      <p:sp>
        <p:nvSpPr>
          <p:cNvPr id="4" name="灯片编号占位符 3"/>
          <p:cNvSpPr>
            <a:spLocks noGrp="1"/>
          </p:cNvSpPr>
          <p:nvPr>
            <p:ph type="sldNum" sz="quarter" idx="5"/>
          </p:nvPr>
        </p:nvSpPr>
        <p:spPr/>
        <p:txBody>
          <a:bodyPr/>
          <a:lstStyle/>
          <a:p>
            <a:fld id="{521D6B24-56A5-4870-8F4A-0FEFEFBCD51B}" type="slidenum">
              <a:rPr lang="zh-CN" altLang="en-US" smtClean="0"/>
              <a:t>11</a:t>
            </a:fld>
            <a:endParaRPr lang="zh-CN" altLang="en-US"/>
          </a:p>
        </p:txBody>
      </p:sp>
    </p:spTree>
    <p:extLst>
      <p:ext uri="{BB962C8B-B14F-4D97-AF65-F5344CB8AC3E}">
        <p14:creationId xmlns:p14="http://schemas.microsoft.com/office/powerpoint/2010/main" val="4034413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Frobenius</a:t>
            </a:r>
            <a:r>
              <a:rPr lang="en-US" altLang="zh-CN" dirty="0"/>
              <a:t> Norm:</a:t>
            </a:r>
          </a:p>
          <a:p>
            <a:r>
              <a:rPr lang="zh-CN" altLang="en-US" dirty="0"/>
              <a:t>证明：</a:t>
            </a:r>
            <a:r>
              <a:rPr lang="en-US" altLang="zh-CN" dirty="0"/>
              <a:t>K(</a:t>
            </a:r>
            <a:r>
              <a:rPr lang="en-US" altLang="zh-CN" dirty="0" err="1"/>
              <a:t>A,x</a:t>
            </a:r>
            <a:r>
              <a:rPr lang="en-US" altLang="zh-CN" dirty="0"/>
              <a:t>)=Ax+||A||b~  b~</a:t>
            </a:r>
            <a:r>
              <a:rPr lang="zh-CN" altLang="en-US" dirty="0"/>
              <a:t>中的条目是独立同分布的变量 </a:t>
            </a:r>
            <a:r>
              <a:rPr lang="en-US" altLang="zh-CN" dirty="0"/>
              <a:t>b~=(b1,b2,…,bn)</a:t>
            </a:r>
            <a:endParaRPr lang="zh-CN" altLang="en-US" dirty="0"/>
          </a:p>
        </p:txBody>
      </p:sp>
      <p:sp>
        <p:nvSpPr>
          <p:cNvPr id="4" name="灯片编号占位符 3"/>
          <p:cNvSpPr>
            <a:spLocks noGrp="1"/>
          </p:cNvSpPr>
          <p:nvPr>
            <p:ph type="sldNum" sz="quarter" idx="5"/>
          </p:nvPr>
        </p:nvSpPr>
        <p:spPr/>
        <p:txBody>
          <a:bodyPr/>
          <a:lstStyle/>
          <a:p>
            <a:fld id="{521D6B24-56A5-4870-8F4A-0FEFEFBCD51B}" type="slidenum">
              <a:rPr lang="zh-CN" altLang="en-US" smtClean="0"/>
              <a:t>12</a:t>
            </a:fld>
            <a:endParaRPr lang="zh-CN" altLang="en-US"/>
          </a:p>
        </p:txBody>
      </p:sp>
    </p:spTree>
    <p:extLst>
      <p:ext uri="{BB962C8B-B14F-4D97-AF65-F5344CB8AC3E}">
        <p14:creationId xmlns:p14="http://schemas.microsoft.com/office/powerpoint/2010/main" val="917053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特定工作负载：一个（可能是多维的）域上所有范围查询的集合</a:t>
            </a:r>
            <a:endParaRPr lang="en-US" altLang="zh-CN" dirty="0"/>
          </a:p>
          <a:p>
            <a:r>
              <a:rPr lang="zh-CN" altLang="en-US" dirty="0"/>
              <a:t>这两种方法都是矩阵机制的实例，每种方法使用不同的查询策略来支持范围查询工作负载</a:t>
            </a:r>
            <a:endParaRPr lang="en-US" altLang="zh-CN" dirty="0"/>
          </a:p>
          <a:p>
            <a:r>
              <a:rPr lang="zh-CN" altLang="en-US" dirty="0"/>
              <a:t>两种方法的相似性：都有较低但不是最低的敏感度，对范围查询非常准确，但对不是范围的查询表现很差</a:t>
            </a:r>
            <a:endParaRPr lang="en-US" altLang="zh-CN" dirty="0"/>
          </a:p>
          <a:p>
            <a:r>
              <a:rPr lang="zh-CN" altLang="en-US" dirty="0"/>
              <a:t>两种技术的矩阵形式表示：</a:t>
            </a:r>
            <a:r>
              <a:rPr lang="en-US" altLang="zh-CN" dirty="0"/>
              <a:t>1</a:t>
            </a:r>
            <a:r>
              <a:rPr lang="zh-CN" altLang="en-US" dirty="0"/>
              <a:t>，被设想为域的递归划分。对于大小为</a:t>
            </a:r>
            <a:r>
              <a:rPr lang="en-US" altLang="zh-CN" dirty="0"/>
              <a:t>n</a:t>
            </a:r>
            <a:r>
              <a:rPr lang="zh-CN" altLang="en-US" dirty="0"/>
              <a:t>的域，会产生行数为</a:t>
            </a:r>
            <a:r>
              <a:rPr lang="en-US" altLang="zh-CN" dirty="0"/>
              <a:t>2n-1</a:t>
            </a:r>
            <a:r>
              <a:rPr lang="zh-CN" altLang="en-US" dirty="0"/>
              <a:t>的查询策略  </a:t>
            </a:r>
            <a:r>
              <a:rPr lang="en-US" altLang="zh-CN" dirty="0"/>
              <a:t>(2n-1)*n</a:t>
            </a:r>
          </a:p>
          <a:p>
            <a:r>
              <a:rPr lang="en-US" altLang="zh-CN" dirty="0"/>
              <a:t>2.</a:t>
            </a:r>
            <a:r>
              <a:rPr lang="zh-CN" altLang="en-US" dirty="0"/>
              <a:t>查询策略基于小波变换，一维下也可视为分层方案，产生</a:t>
            </a:r>
            <a:r>
              <a:rPr lang="en-US" altLang="zh-CN" dirty="0"/>
              <a:t>n</a:t>
            </a:r>
            <a:r>
              <a:rPr lang="zh-CN" altLang="en-US" dirty="0"/>
              <a:t>个查询，远小于</a:t>
            </a:r>
            <a:r>
              <a:rPr lang="en-US" altLang="zh-CN" dirty="0"/>
              <a:t>hey</a:t>
            </a:r>
            <a:r>
              <a:rPr lang="zh-CN" altLang="en-US" dirty="0"/>
              <a:t>中的层次模式   </a:t>
            </a:r>
            <a:r>
              <a:rPr lang="en-US" altLang="zh-CN" dirty="0"/>
              <a:t>n*n</a:t>
            </a:r>
            <a:endParaRPr lang="zh-CN" altLang="en-US" dirty="0"/>
          </a:p>
        </p:txBody>
      </p:sp>
      <p:sp>
        <p:nvSpPr>
          <p:cNvPr id="4" name="灯片编号占位符 3"/>
          <p:cNvSpPr>
            <a:spLocks noGrp="1"/>
          </p:cNvSpPr>
          <p:nvPr>
            <p:ph type="sldNum" sz="quarter" idx="5"/>
          </p:nvPr>
        </p:nvSpPr>
        <p:spPr/>
        <p:txBody>
          <a:bodyPr/>
          <a:lstStyle/>
          <a:p>
            <a:fld id="{521D6B24-56A5-4870-8F4A-0FEFEFBCD51B}" type="slidenum">
              <a:rPr lang="zh-CN" altLang="en-US" smtClean="0"/>
              <a:t>16</a:t>
            </a:fld>
            <a:endParaRPr lang="zh-CN" altLang="en-US"/>
          </a:p>
        </p:txBody>
      </p:sp>
    </p:spTree>
    <p:extLst>
      <p:ext uri="{BB962C8B-B14F-4D97-AF65-F5344CB8AC3E}">
        <p14:creationId xmlns:p14="http://schemas.microsoft.com/office/powerpoint/2010/main" val="1337733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高敏感度</a:t>
            </a:r>
            <a:endParaRPr lang="en-US" altLang="zh-CN" dirty="0"/>
          </a:p>
          <a:p>
            <a:r>
              <a:rPr lang="zh-CN" altLang="en-US" dirty="0"/>
              <a:t>原始论文中的两种技术都显示了在差分隐私下具有最坏情况的误差，即在</a:t>
            </a:r>
            <a:r>
              <a:rPr lang="en-US" altLang="zh-CN" dirty="0"/>
              <a:t>WR</a:t>
            </a:r>
            <a:r>
              <a:rPr lang="zh-CN" altLang="en-US" dirty="0"/>
              <a:t>上被约束到</a:t>
            </a:r>
            <a:r>
              <a:rPr lang="en-US" altLang="zh-CN" dirty="0"/>
              <a:t>O(log^3 n),</a:t>
            </a:r>
            <a:r>
              <a:rPr lang="zh-CN" altLang="en-US" dirty="0"/>
              <a:t>两篇论文都采用实验分析来了解总误差在范围查询类别中的分布</a:t>
            </a:r>
            <a:endParaRPr lang="en-US" altLang="zh-CN" dirty="0"/>
          </a:p>
          <a:p>
            <a:r>
              <a:rPr lang="zh-CN" altLang="en-US" dirty="0"/>
              <a:t>本文可以通过定理公式进行误差分析</a:t>
            </a:r>
          </a:p>
        </p:txBody>
      </p:sp>
      <p:sp>
        <p:nvSpPr>
          <p:cNvPr id="4" name="灯片编号占位符 3"/>
          <p:cNvSpPr>
            <a:spLocks noGrp="1"/>
          </p:cNvSpPr>
          <p:nvPr>
            <p:ph type="sldNum" sz="quarter" idx="5"/>
          </p:nvPr>
        </p:nvSpPr>
        <p:spPr/>
        <p:txBody>
          <a:bodyPr/>
          <a:lstStyle/>
          <a:p>
            <a:fld id="{521D6B24-56A5-4870-8F4A-0FEFEFBCD51B}" type="slidenum">
              <a:rPr lang="zh-CN" altLang="en-US" smtClean="0"/>
              <a:t>18</a:t>
            </a:fld>
            <a:endParaRPr lang="zh-CN" altLang="en-US"/>
          </a:p>
        </p:txBody>
      </p:sp>
    </p:spTree>
    <p:extLst>
      <p:ext uri="{BB962C8B-B14F-4D97-AF65-F5344CB8AC3E}">
        <p14:creationId xmlns:p14="http://schemas.microsoft.com/office/powerpoint/2010/main" val="1405641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非凸：无法找到最优解</a:t>
            </a:r>
            <a:endParaRPr lang="en-US" altLang="zh-CN" dirty="0"/>
          </a:p>
          <a:p>
            <a:r>
              <a:rPr lang="zh-CN" altLang="en-US" dirty="0"/>
              <a:t>为证明</a:t>
            </a:r>
            <a:r>
              <a:rPr lang="en-US" altLang="zh-CN" dirty="0"/>
              <a:t>MEDP</a:t>
            </a:r>
            <a:r>
              <a:rPr lang="zh-CN" altLang="en-US" dirty="0"/>
              <a:t>的输出策略</a:t>
            </a:r>
            <a:r>
              <a:rPr lang="en-US" altLang="zh-CN" dirty="0"/>
              <a:t>A</a:t>
            </a:r>
            <a:r>
              <a:rPr lang="zh-CN" altLang="en-US" dirty="0"/>
              <a:t>是</a:t>
            </a:r>
            <a:r>
              <a:rPr lang="en-US" altLang="zh-CN" dirty="0" err="1"/>
              <a:t>MinError</a:t>
            </a:r>
            <a:r>
              <a:rPr lang="zh-CN" altLang="en-US" dirty="0"/>
              <a:t>问题的最优</a:t>
            </a:r>
            <a:r>
              <a:rPr lang="en-US" altLang="zh-CN" dirty="0" err="1"/>
              <a:t>m′×n</a:t>
            </a:r>
            <a:r>
              <a:rPr lang="zh-CN" altLang="en-US" dirty="0"/>
              <a:t>策略，需证明</a:t>
            </a:r>
            <a:r>
              <a:rPr lang="en-US" altLang="zh-CN" dirty="0"/>
              <a:t>MEDP</a:t>
            </a:r>
            <a:r>
              <a:rPr lang="zh-CN" altLang="en-US" dirty="0"/>
              <a:t>的解支​​持</a:t>
            </a:r>
            <a:r>
              <a:rPr lang="en-US" altLang="zh-CN" dirty="0"/>
              <a:t>W</a:t>
            </a:r>
            <a:r>
              <a:rPr lang="zh-CN" altLang="en-US" dirty="0"/>
              <a:t>且</a:t>
            </a:r>
            <a:r>
              <a:rPr lang="en-US" altLang="zh-CN" dirty="0"/>
              <a:t>MEDP</a:t>
            </a:r>
            <a:r>
              <a:rPr lang="zh-CN" altLang="en-US" dirty="0"/>
              <a:t>的优化目标等价于</a:t>
            </a:r>
            <a:r>
              <a:rPr lang="en-US" altLang="zh-CN" dirty="0" err="1"/>
              <a:t>MinError</a:t>
            </a:r>
            <a:r>
              <a:rPr lang="zh-CN" altLang="en-US" dirty="0"/>
              <a:t>问题</a:t>
            </a:r>
          </a:p>
        </p:txBody>
      </p:sp>
      <p:sp>
        <p:nvSpPr>
          <p:cNvPr id="4" name="灯片编号占位符 3"/>
          <p:cNvSpPr>
            <a:spLocks noGrp="1"/>
          </p:cNvSpPr>
          <p:nvPr>
            <p:ph type="sldNum" sz="quarter" idx="5"/>
          </p:nvPr>
        </p:nvSpPr>
        <p:spPr/>
        <p:txBody>
          <a:bodyPr/>
          <a:lstStyle/>
          <a:p>
            <a:fld id="{521D6B24-56A5-4870-8F4A-0FEFEFBCD51B}" type="slidenum">
              <a:rPr lang="zh-CN" altLang="en-US" smtClean="0"/>
              <a:t>20</a:t>
            </a:fld>
            <a:endParaRPr lang="zh-CN" altLang="en-US"/>
          </a:p>
        </p:txBody>
      </p:sp>
    </p:spTree>
    <p:extLst>
      <p:ext uri="{BB962C8B-B14F-4D97-AF65-F5344CB8AC3E}">
        <p14:creationId xmlns:p14="http://schemas.microsoft.com/office/powerpoint/2010/main" val="589446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7ECC6-0508-841B-5262-F94F425D96E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B74CD64-A144-6EBC-848D-C94F2A3FF1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8C306DE-C059-1390-77E5-C3E6E618CFBD}"/>
              </a:ext>
            </a:extLst>
          </p:cNvPr>
          <p:cNvSpPr>
            <a:spLocks noGrp="1"/>
          </p:cNvSpPr>
          <p:nvPr>
            <p:ph type="dt" sz="half" idx="10"/>
          </p:nvPr>
        </p:nvSpPr>
        <p:spPr/>
        <p:txBody>
          <a:bodyPr/>
          <a:lstStyle/>
          <a:p>
            <a:fld id="{2D7B86BB-C65D-4490-BF89-2D647564FB0A}" type="datetimeFigureOut">
              <a:rPr lang="zh-CN" altLang="en-US" smtClean="0"/>
              <a:t>2023/3/31</a:t>
            </a:fld>
            <a:endParaRPr lang="zh-CN" altLang="en-US"/>
          </a:p>
        </p:txBody>
      </p:sp>
      <p:sp>
        <p:nvSpPr>
          <p:cNvPr id="5" name="页脚占位符 4">
            <a:extLst>
              <a:ext uri="{FF2B5EF4-FFF2-40B4-BE49-F238E27FC236}">
                <a16:creationId xmlns:a16="http://schemas.microsoft.com/office/drawing/2014/main" id="{CFDFE2E8-DCB1-6234-1BF8-5744B0C9CF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88B53C-B238-7773-6485-54BAE1CD65FC}"/>
              </a:ext>
            </a:extLst>
          </p:cNvPr>
          <p:cNvSpPr>
            <a:spLocks noGrp="1"/>
          </p:cNvSpPr>
          <p:nvPr>
            <p:ph type="sldNum" sz="quarter" idx="12"/>
          </p:nvPr>
        </p:nvSpPr>
        <p:spPr/>
        <p:txBody>
          <a:bodyPr/>
          <a:lstStyle/>
          <a:p>
            <a:fld id="{D5D45EAA-7FCB-40B8-BB90-22C71902CE3A}" type="slidenum">
              <a:rPr lang="zh-CN" altLang="en-US" smtClean="0"/>
              <a:t>‹#›</a:t>
            </a:fld>
            <a:endParaRPr lang="zh-CN" altLang="en-US"/>
          </a:p>
        </p:txBody>
      </p:sp>
    </p:spTree>
    <p:extLst>
      <p:ext uri="{BB962C8B-B14F-4D97-AF65-F5344CB8AC3E}">
        <p14:creationId xmlns:p14="http://schemas.microsoft.com/office/powerpoint/2010/main" val="2455911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83BD5-7586-7FC9-48E1-B54CB3D0D9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7672F9B-A1AB-99A8-720D-FCB5C887A2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4D4E435-3FD9-0B4C-42FA-EC639146C434}"/>
              </a:ext>
            </a:extLst>
          </p:cNvPr>
          <p:cNvSpPr>
            <a:spLocks noGrp="1"/>
          </p:cNvSpPr>
          <p:nvPr>
            <p:ph type="dt" sz="half" idx="10"/>
          </p:nvPr>
        </p:nvSpPr>
        <p:spPr/>
        <p:txBody>
          <a:bodyPr/>
          <a:lstStyle/>
          <a:p>
            <a:fld id="{2D7B86BB-C65D-4490-BF89-2D647564FB0A}" type="datetimeFigureOut">
              <a:rPr lang="zh-CN" altLang="en-US" smtClean="0"/>
              <a:t>2023/3/31</a:t>
            </a:fld>
            <a:endParaRPr lang="zh-CN" altLang="en-US"/>
          </a:p>
        </p:txBody>
      </p:sp>
      <p:sp>
        <p:nvSpPr>
          <p:cNvPr id="5" name="页脚占位符 4">
            <a:extLst>
              <a:ext uri="{FF2B5EF4-FFF2-40B4-BE49-F238E27FC236}">
                <a16:creationId xmlns:a16="http://schemas.microsoft.com/office/drawing/2014/main" id="{172E0634-A7D6-C296-D709-DBACEE850F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2F0605-56BD-1D45-3262-FD9201AFD695}"/>
              </a:ext>
            </a:extLst>
          </p:cNvPr>
          <p:cNvSpPr>
            <a:spLocks noGrp="1"/>
          </p:cNvSpPr>
          <p:nvPr>
            <p:ph type="sldNum" sz="quarter" idx="12"/>
          </p:nvPr>
        </p:nvSpPr>
        <p:spPr/>
        <p:txBody>
          <a:bodyPr/>
          <a:lstStyle/>
          <a:p>
            <a:fld id="{D5D45EAA-7FCB-40B8-BB90-22C71902CE3A}" type="slidenum">
              <a:rPr lang="zh-CN" altLang="en-US" smtClean="0"/>
              <a:t>‹#›</a:t>
            </a:fld>
            <a:endParaRPr lang="zh-CN" altLang="en-US"/>
          </a:p>
        </p:txBody>
      </p:sp>
    </p:spTree>
    <p:extLst>
      <p:ext uri="{BB962C8B-B14F-4D97-AF65-F5344CB8AC3E}">
        <p14:creationId xmlns:p14="http://schemas.microsoft.com/office/powerpoint/2010/main" val="112322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0BD591-55CF-D459-BE09-67631A886EE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2E54D97-0766-7352-012D-DCA257F1F0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6FC92B-9C92-1EA2-E145-A7E6B29D6CB5}"/>
              </a:ext>
            </a:extLst>
          </p:cNvPr>
          <p:cNvSpPr>
            <a:spLocks noGrp="1"/>
          </p:cNvSpPr>
          <p:nvPr>
            <p:ph type="dt" sz="half" idx="10"/>
          </p:nvPr>
        </p:nvSpPr>
        <p:spPr/>
        <p:txBody>
          <a:bodyPr/>
          <a:lstStyle/>
          <a:p>
            <a:fld id="{2D7B86BB-C65D-4490-BF89-2D647564FB0A}" type="datetimeFigureOut">
              <a:rPr lang="zh-CN" altLang="en-US" smtClean="0"/>
              <a:t>2023/3/31</a:t>
            </a:fld>
            <a:endParaRPr lang="zh-CN" altLang="en-US"/>
          </a:p>
        </p:txBody>
      </p:sp>
      <p:sp>
        <p:nvSpPr>
          <p:cNvPr id="5" name="页脚占位符 4">
            <a:extLst>
              <a:ext uri="{FF2B5EF4-FFF2-40B4-BE49-F238E27FC236}">
                <a16:creationId xmlns:a16="http://schemas.microsoft.com/office/drawing/2014/main" id="{08E0FCB4-FF4B-6F7C-2D7A-F19C8CE5FB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43A933-72F6-52C5-C9F6-B85EF6CD04A3}"/>
              </a:ext>
            </a:extLst>
          </p:cNvPr>
          <p:cNvSpPr>
            <a:spLocks noGrp="1"/>
          </p:cNvSpPr>
          <p:nvPr>
            <p:ph type="sldNum" sz="quarter" idx="12"/>
          </p:nvPr>
        </p:nvSpPr>
        <p:spPr/>
        <p:txBody>
          <a:bodyPr/>
          <a:lstStyle/>
          <a:p>
            <a:fld id="{D5D45EAA-7FCB-40B8-BB90-22C71902CE3A}" type="slidenum">
              <a:rPr lang="zh-CN" altLang="en-US" smtClean="0"/>
              <a:t>‹#›</a:t>
            </a:fld>
            <a:endParaRPr lang="zh-CN" altLang="en-US"/>
          </a:p>
        </p:txBody>
      </p:sp>
    </p:spTree>
    <p:extLst>
      <p:ext uri="{BB962C8B-B14F-4D97-AF65-F5344CB8AC3E}">
        <p14:creationId xmlns:p14="http://schemas.microsoft.com/office/powerpoint/2010/main" val="147906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alphaModFix amt="5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887" y="1"/>
            <a:ext cx="12192000" cy="6858000"/>
          </a:xfrm>
          <a:prstGeom prst="rect">
            <a:avLst/>
          </a:prstGeom>
        </p:spPr>
      </p:pic>
      <p:sp>
        <p:nvSpPr>
          <p:cNvPr id="9801" name="副标题 2"/>
          <p:cNvSpPr>
            <a:spLocks noGrp="1"/>
          </p:cNvSpPr>
          <p:nvPr>
            <p:ph type="subTitle" idx="1"/>
          </p:nvPr>
        </p:nvSpPr>
        <p:spPr>
          <a:xfrm>
            <a:off x="673100" y="3870255"/>
            <a:ext cx="10845800" cy="468637"/>
          </a:xfrm>
        </p:spPr>
        <p:txBody>
          <a:bodyPr anchor="ctr" anchorCtr="1">
            <a:normAutofit/>
          </a:bodyPr>
          <a:lstStyle>
            <a:lvl1pPr marL="0" indent="0" algn="ctr">
              <a:buNone/>
              <a:defRPr sz="2400">
                <a:solidFill>
                  <a:srgbClr val="38447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9802" name="标题 1"/>
          <p:cNvSpPr>
            <a:spLocks noGrp="1"/>
          </p:cNvSpPr>
          <p:nvPr>
            <p:ph type="ctrTitle"/>
          </p:nvPr>
        </p:nvSpPr>
        <p:spPr>
          <a:xfrm>
            <a:off x="673099" y="2920209"/>
            <a:ext cx="10845800" cy="894050"/>
          </a:xfrm>
        </p:spPr>
        <p:txBody>
          <a:bodyPr anchor="ctr" anchorCtr="1">
            <a:normAutofit/>
          </a:bodyPr>
          <a:lstStyle>
            <a:lvl1pPr algn="ctr">
              <a:defRPr sz="4000">
                <a:solidFill>
                  <a:schemeClr val="tx1"/>
                </a:solidFill>
              </a:defRPr>
            </a:lvl1pPr>
          </a:lstStyle>
          <a:p>
            <a:endParaRPr lang="zh-CN" altLang="en-US" dirty="0"/>
          </a:p>
        </p:txBody>
      </p:sp>
      <p:sp>
        <p:nvSpPr>
          <p:cNvPr id="12" name="文本占位符 13"/>
          <p:cNvSpPr>
            <a:spLocks noGrp="1"/>
          </p:cNvSpPr>
          <p:nvPr>
            <p:ph type="body" sz="quarter" idx="10" hasCustomPrompt="1"/>
          </p:nvPr>
        </p:nvSpPr>
        <p:spPr>
          <a:xfrm>
            <a:off x="673099" y="4394884"/>
            <a:ext cx="10845800" cy="371475"/>
          </a:xfrm>
        </p:spPr>
        <p:txBody>
          <a:bodyPr anchor="ctr">
            <a:normAutofit/>
          </a:bodyPr>
          <a:lstStyle>
            <a:lvl1pPr marL="0" indent="0" algn="ctr">
              <a:buNone/>
              <a:defRPr sz="1200" b="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署名</a:t>
            </a:r>
          </a:p>
        </p:txBody>
      </p:sp>
      <p:sp>
        <p:nvSpPr>
          <p:cNvPr id="13" name="文本占位符 13"/>
          <p:cNvSpPr>
            <a:spLocks noGrp="1"/>
          </p:cNvSpPr>
          <p:nvPr>
            <p:ph type="body" sz="quarter" idx="11" hasCustomPrompt="1"/>
          </p:nvPr>
        </p:nvSpPr>
        <p:spPr>
          <a:xfrm>
            <a:off x="673099" y="4766359"/>
            <a:ext cx="10845800" cy="371475"/>
          </a:xfrm>
        </p:spPr>
        <p:txBody>
          <a:bodyPr anchor="ctr">
            <a:normAutofit/>
          </a:bodyPr>
          <a:lstStyle>
            <a:lvl1pPr marL="0" indent="0" algn="ctr">
              <a:buNone/>
              <a:defRPr sz="1200" b="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日期</a:t>
            </a:r>
          </a:p>
        </p:txBody>
      </p:sp>
      <p:sp>
        <p:nvSpPr>
          <p:cNvPr id="8" name="Rectangle 7"/>
          <p:cNvSpPr/>
          <p:nvPr userDrawn="1"/>
        </p:nvSpPr>
        <p:spPr>
          <a:xfrm>
            <a:off x="0" y="0"/>
            <a:ext cx="381000" cy="3429000"/>
          </a:xfrm>
          <a:prstGeom prst="rect">
            <a:avLst/>
          </a:prstGeom>
          <a:solidFill>
            <a:srgbClr val="C425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9" name="Rectangle 8"/>
          <p:cNvSpPr/>
          <p:nvPr userDrawn="1"/>
        </p:nvSpPr>
        <p:spPr>
          <a:xfrm>
            <a:off x="0" y="0"/>
            <a:ext cx="381000" cy="381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grpSp>
        <p:nvGrpSpPr>
          <p:cNvPr id="2" name="Group 1"/>
          <p:cNvGrpSpPr/>
          <p:nvPr userDrawn="1"/>
        </p:nvGrpSpPr>
        <p:grpSpPr>
          <a:xfrm>
            <a:off x="8763001" y="6477000"/>
            <a:ext cx="3429000" cy="381000"/>
            <a:chOff x="8763001" y="6477000"/>
            <a:chExt cx="3429000" cy="381000"/>
          </a:xfrm>
        </p:grpSpPr>
        <p:sp>
          <p:nvSpPr>
            <p:cNvPr id="10" name="Rectangle 9"/>
            <p:cNvSpPr/>
            <p:nvPr userDrawn="1"/>
          </p:nvSpPr>
          <p:spPr>
            <a:xfrm rot="5400000">
              <a:off x="10287001" y="4953000"/>
              <a:ext cx="381000" cy="3429000"/>
            </a:xfrm>
            <a:prstGeom prst="rect">
              <a:avLst/>
            </a:prstGeom>
            <a:solidFill>
              <a:srgbClr val="C425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14" name="Rectangle 13"/>
            <p:cNvSpPr/>
            <p:nvPr userDrawn="1"/>
          </p:nvSpPr>
          <p:spPr>
            <a:xfrm rot="5400000">
              <a:off x="11811001" y="6477000"/>
              <a:ext cx="381000" cy="381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grpSp>
      <p:pic>
        <p:nvPicPr>
          <p:cNvPr id="1028" name="Picture 4" descr="http://zsjy.gzhu.edu.cn/images/pic_logo.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 r="45034" b="-7143"/>
          <a:stretch>
            <a:fillRect/>
          </a:stretch>
        </p:blipFill>
        <p:spPr bwMode="auto">
          <a:xfrm>
            <a:off x="391889" y="-1"/>
            <a:ext cx="3463289"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3087" y="-39914"/>
            <a:ext cx="1113116" cy="1113116"/>
          </a:xfrm>
          <a:prstGeom prst="rect">
            <a:avLst/>
          </a:prstGeom>
        </p:spPr>
      </p:pic>
      <p:pic>
        <p:nvPicPr>
          <p:cNvPr id="23" name="图片 2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95064" y="-19958"/>
            <a:ext cx="1484187" cy="1068614"/>
          </a:xfrm>
          <a:prstGeom prst="rect">
            <a:avLst/>
          </a:prstGeom>
        </p:spPr>
      </p:pic>
    </p:spTree>
    <p:extLst>
      <p:ext uri="{BB962C8B-B14F-4D97-AF65-F5344CB8AC3E}">
        <p14:creationId xmlns:p14="http://schemas.microsoft.com/office/powerpoint/2010/main" val="3336436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alphaModFix amt="5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887" y="1"/>
            <a:ext cx="12192000" cy="6858000"/>
          </a:xfrm>
          <a:prstGeom prst="rect">
            <a:avLst/>
          </a:prstGeom>
        </p:spPr>
      </p:pic>
      <p:sp>
        <p:nvSpPr>
          <p:cNvPr id="9801" name="副标题 2"/>
          <p:cNvSpPr>
            <a:spLocks noGrp="1"/>
          </p:cNvSpPr>
          <p:nvPr>
            <p:ph type="subTitle" idx="1"/>
          </p:nvPr>
        </p:nvSpPr>
        <p:spPr>
          <a:xfrm>
            <a:off x="673100" y="3870255"/>
            <a:ext cx="10845800" cy="468637"/>
          </a:xfrm>
        </p:spPr>
        <p:txBody>
          <a:bodyPr anchor="ctr" anchorCtr="1">
            <a:normAutofit/>
          </a:bodyPr>
          <a:lstStyle>
            <a:lvl1pPr marL="0" indent="0" algn="ctr">
              <a:buNone/>
              <a:defRPr sz="2400">
                <a:solidFill>
                  <a:srgbClr val="38447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9802" name="标题 1"/>
          <p:cNvSpPr>
            <a:spLocks noGrp="1"/>
          </p:cNvSpPr>
          <p:nvPr>
            <p:ph type="ctrTitle"/>
          </p:nvPr>
        </p:nvSpPr>
        <p:spPr>
          <a:xfrm>
            <a:off x="673099" y="2920209"/>
            <a:ext cx="10845800" cy="894050"/>
          </a:xfrm>
        </p:spPr>
        <p:txBody>
          <a:bodyPr anchor="ctr" anchorCtr="1">
            <a:normAutofit/>
          </a:bodyPr>
          <a:lstStyle>
            <a:lvl1pPr algn="ctr">
              <a:defRPr sz="4000">
                <a:solidFill>
                  <a:schemeClr val="tx1"/>
                </a:solidFill>
              </a:defRPr>
            </a:lvl1pPr>
          </a:lstStyle>
          <a:p>
            <a:endParaRPr lang="zh-CN" altLang="en-US" dirty="0"/>
          </a:p>
        </p:txBody>
      </p:sp>
      <p:sp>
        <p:nvSpPr>
          <p:cNvPr id="12" name="文本占位符 13"/>
          <p:cNvSpPr>
            <a:spLocks noGrp="1"/>
          </p:cNvSpPr>
          <p:nvPr>
            <p:ph type="body" sz="quarter" idx="10" hasCustomPrompt="1"/>
          </p:nvPr>
        </p:nvSpPr>
        <p:spPr>
          <a:xfrm>
            <a:off x="673099" y="4394884"/>
            <a:ext cx="10845800" cy="371475"/>
          </a:xfrm>
        </p:spPr>
        <p:txBody>
          <a:bodyPr anchor="ctr">
            <a:normAutofit/>
          </a:bodyPr>
          <a:lstStyle>
            <a:lvl1pPr marL="0" indent="0" algn="ctr">
              <a:buNone/>
              <a:defRPr sz="1200" b="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署名</a:t>
            </a:r>
          </a:p>
        </p:txBody>
      </p:sp>
      <p:sp>
        <p:nvSpPr>
          <p:cNvPr id="13" name="文本占位符 13"/>
          <p:cNvSpPr>
            <a:spLocks noGrp="1"/>
          </p:cNvSpPr>
          <p:nvPr>
            <p:ph type="body" sz="quarter" idx="11" hasCustomPrompt="1"/>
          </p:nvPr>
        </p:nvSpPr>
        <p:spPr>
          <a:xfrm>
            <a:off x="673099" y="4766359"/>
            <a:ext cx="10845800" cy="371475"/>
          </a:xfrm>
        </p:spPr>
        <p:txBody>
          <a:bodyPr anchor="ctr">
            <a:normAutofit/>
          </a:bodyPr>
          <a:lstStyle>
            <a:lvl1pPr marL="0" indent="0" algn="ctr">
              <a:buNone/>
              <a:defRPr sz="1200" b="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日期</a:t>
            </a:r>
          </a:p>
        </p:txBody>
      </p:sp>
      <p:sp>
        <p:nvSpPr>
          <p:cNvPr id="8" name="Rectangle 7"/>
          <p:cNvSpPr/>
          <p:nvPr userDrawn="1"/>
        </p:nvSpPr>
        <p:spPr>
          <a:xfrm>
            <a:off x="0" y="0"/>
            <a:ext cx="381000" cy="3429000"/>
          </a:xfrm>
          <a:prstGeom prst="rect">
            <a:avLst/>
          </a:prstGeom>
          <a:solidFill>
            <a:srgbClr val="C425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9" name="Rectangle 8"/>
          <p:cNvSpPr/>
          <p:nvPr userDrawn="1"/>
        </p:nvSpPr>
        <p:spPr>
          <a:xfrm>
            <a:off x="0" y="0"/>
            <a:ext cx="381000" cy="381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grpSp>
        <p:nvGrpSpPr>
          <p:cNvPr id="2" name="Group 1"/>
          <p:cNvGrpSpPr/>
          <p:nvPr userDrawn="1"/>
        </p:nvGrpSpPr>
        <p:grpSpPr>
          <a:xfrm>
            <a:off x="8763001" y="6477000"/>
            <a:ext cx="3429000" cy="381000"/>
            <a:chOff x="8763001" y="6477000"/>
            <a:chExt cx="3429000" cy="381000"/>
          </a:xfrm>
        </p:grpSpPr>
        <p:sp>
          <p:nvSpPr>
            <p:cNvPr id="10" name="Rectangle 9"/>
            <p:cNvSpPr/>
            <p:nvPr userDrawn="1"/>
          </p:nvSpPr>
          <p:spPr>
            <a:xfrm rot="5400000">
              <a:off x="10287001" y="4953000"/>
              <a:ext cx="381000" cy="3429000"/>
            </a:xfrm>
            <a:prstGeom prst="rect">
              <a:avLst/>
            </a:prstGeom>
            <a:solidFill>
              <a:srgbClr val="C425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14" name="Rectangle 13"/>
            <p:cNvSpPr/>
            <p:nvPr userDrawn="1"/>
          </p:nvSpPr>
          <p:spPr>
            <a:xfrm rot="5400000">
              <a:off x="11811001" y="6477000"/>
              <a:ext cx="381000" cy="381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grpSp>
      <p:pic>
        <p:nvPicPr>
          <p:cNvPr id="1028" name="Picture 4" descr="http://zsjy.gzhu.edu.cn/images/pic_logo.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 r="45034" b="-7143"/>
          <a:stretch>
            <a:fillRect/>
          </a:stretch>
        </p:blipFill>
        <p:spPr bwMode="auto">
          <a:xfrm>
            <a:off x="391889" y="-1"/>
            <a:ext cx="3463289"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3087" y="-39914"/>
            <a:ext cx="1113116" cy="1113116"/>
          </a:xfrm>
          <a:prstGeom prst="rect">
            <a:avLst/>
          </a:prstGeom>
        </p:spPr>
      </p:pic>
      <p:pic>
        <p:nvPicPr>
          <p:cNvPr id="23" name="图片 2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95064" y="-19958"/>
            <a:ext cx="1484187" cy="1068614"/>
          </a:xfrm>
          <a:prstGeom prst="rect">
            <a:avLst/>
          </a:prstGeom>
        </p:spPr>
      </p:pic>
    </p:spTree>
    <p:extLst>
      <p:ext uri="{BB962C8B-B14F-4D97-AF65-F5344CB8AC3E}">
        <p14:creationId xmlns:p14="http://schemas.microsoft.com/office/powerpoint/2010/main" val="328294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Rectangle 6"/>
          <p:cNvSpPr/>
          <p:nvPr userDrawn="1"/>
        </p:nvSpPr>
        <p:spPr>
          <a:xfrm>
            <a:off x="11582401" y="381000"/>
            <a:ext cx="609600" cy="6477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8" name="Rectangle 7"/>
          <p:cNvSpPr/>
          <p:nvPr userDrawn="1"/>
        </p:nvSpPr>
        <p:spPr>
          <a:xfrm>
            <a:off x="11582400" y="0"/>
            <a:ext cx="612648" cy="612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10" name="Picture Placeholder 28"/>
          <p:cNvSpPr>
            <a:spLocks noGrp="1"/>
          </p:cNvSpPr>
          <p:nvPr>
            <p:ph type="pic" sz="quarter" idx="10"/>
          </p:nvPr>
        </p:nvSpPr>
        <p:spPr>
          <a:xfrm>
            <a:off x="0" y="0"/>
            <a:ext cx="3352800" cy="6858000"/>
          </a:xfrm>
        </p:spPr>
        <p:txBody>
          <a:bodyPr/>
          <a:lstStyle/>
          <a:p>
            <a:endParaRPr lang="en-MY" dirty="0"/>
          </a:p>
        </p:txBody>
      </p:sp>
      <p:sp>
        <p:nvSpPr>
          <p:cNvPr id="11" name="标题 1"/>
          <p:cNvSpPr>
            <a:spLocks noGrp="1"/>
          </p:cNvSpPr>
          <p:nvPr>
            <p:ph type="ctrTitle"/>
          </p:nvPr>
        </p:nvSpPr>
        <p:spPr>
          <a:xfrm>
            <a:off x="3944682" y="0"/>
            <a:ext cx="7575809" cy="1028700"/>
          </a:xfrm>
        </p:spPr>
        <p:txBody>
          <a:bodyPr lIns="0" anchor="b" anchorCtr="0">
            <a:normAutofit/>
          </a:bodyPr>
          <a:lstStyle>
            <a:lvl1pPr algn="l">
              <a:defRPr sz="4000">
                <a:solidFill>
                  <a:schemeClr val="tx1"/>
                </a:solidFill>
              </a:defRPr>
            </a:lvl1pPr>
          </a:lstStyle>
          <a:p>
            <a:endParaRPr lang="zh-CN" altLang="en-US" dirty="0"/>
          </a:p>
        </p:txBody>
      </p:sp>
    </p:spTree>
    <p:extLst>
      <p:ext uri="{BB962C8B-B14F-4D97-AF65-F5344CB8AC3E}">
        <p14:creationId xmlns:p14="http://schemas.microsoft.com/office/powerpoint/2010/main" val="331626305"/>
      </p:ext>
    </p:extLst>
  </p:cSld>
  <p:clrMapOvr>
    <a:masterClrMapping/>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alphaModFix amt="8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21266"/>
            <a:ext cx="12192000" cy="6879266"/>
          </a:xfrm>
          <a:prstGeom prst="rect">
            <a:avLst/>
          </a:prstGeom>
        </p:spPr>
      </p:pic>
      <p:sp>
        <p:nvSpPr>
          <p:cNvPr id="5" name="Rectangle 4"/>
          <p:cNvSpPr/>
          <p:nvPr userDrawn="1"/>
        </p:nvSpPr>
        <p:spPr>
          <a:xfrm>
            <a:off x="11582401" y="381000"/>
            <a:ext cx="609600" cy="6477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6" name="Rectangle 5"/>
          <p:cNvSpPr/>
          <p:nvPr userDrawn="1"/>
        </p:nvSpPr>
        <p:spPr>
          <a:xfrm>
            <a:off x="11582401" y="0"/>
            <a:ext cx="609600" cy="612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grpSp>
        <p:nvGrpSpPr>
          <p:cNvPr id="2" name="组合 1"/>
          <p:cNvGrpSpPr/>
          <p:nvPr userDrawn="1"/>
        </p:nvGrpSpPr>
        <p:grpSpPr>
          <a:xfrm>
            <a:off x="4541221" y="1516136"/>
            <a:ext cx="3109567" cy="911046"/>
            <a:chOff x="4541217" y="1516136"/>
            <a:chExt cx="3109566" cy="911046"/>
          </a:xfrm>
        </p:grpSpPr>
        <p:sp>
          <p:nvSpPr>
            <p:cNvPr id="8" name="Rectangle 7"/>
            <p:cNvSpPr/>
            <p:nvPr/>
          </p:nvSpPr>
          <p:spPr>
            <a:xfrm>
              <a:off x="4541217" y="1516136"/>
              <a:ext cx="3109566" cy="651569"/>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800" b="1" dirty="0">
                <a:solidFill>
                  <a:schemeClr val="accent1"/>
                </a:solidFill>
                <a:latin typeface="+mj-lt"/>
              </a:endParaRPr>
            </a:p>
          </p:txBody>
        </p:sp>
        <p:sp>
          <p:nvSpPr>
            <p:cNvPr id="9" name="Right Triangle 8"/>
            <p:cNvSpPr/>
            <p:nvPr/>
          </p:nvSpPr>
          <p:spPr>
            <a:xfrm rot="18900000">
              <a:off x="5913103" y="2056199"/>
              <a:ext cx="365794" cy="370983"/>
            </a:xfrm>
            <a:prstGeom prst="rtTriangle">
              <a:avLst/>
            </a:prstGeom>
            <a:solidFill>
              <a:schemeClr val="accent2"/>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dirty="0"/>
            </a:p>
          </p:txBody>
        </p:sp>
      </p:grpSp>
      <p:sp>
        <p:nvSpPr>
          <p:cNvPr id="20" name="标题 1"/>
          <p:cNvSpPr>
            <a:spLocks noGrp="1"/>
          </p:cNvSpPr>
          <p:nvPr userDrawn="1">
            <p:ph type="title" hasCustomPrompt="1"/>
          </p:nvPr>
        </p:nvSpPr>
        <p:spPr>
          <a:xfrm>
            <a:off x="3078335" y="2721941"/>
            <a:ext cx="6039972" cy="1435395"/>
          </a:xfrm>
        </p:spPr>
        <p:txBody>
          <a:bodyPr anchor="ctr" anchorCtr="1">
            <a:normAutofit/>
          </a:bodyPr>
          <a:lstStyle>
            <a:lvl1pPr>
              <a:defRPr sz="28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3078335" y="4327292"/>
            <a:ext cx="6039972" cy="443643"/>
          </a:xfrm>
          <a:solidFill>
            <a:srgbClr val="002060"/>
          </a:solidFill>
          <a:ln>
            <a:solidFill>
              <a:srgbClr val="002060"/>
            </a:solidFill>
          </a:ln>
        </p:spPr>
        <p:txBody>
          <a:bodyPr anchor="ctr" anchorCtr="1">
            <a:normAutofit/>
          </a:bodyPr>
          <a:lstStyle>
            <a:lvl1pPr marL="0" indent="0" algn="ctr">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zh-CN" altLang="en-US" dirty="0"/>
          </a:p>
        </p:txBody>
      </p:sp>
    </p:spTree>
    <p:extLst>
      <p:ext uri="{BB962C8B-B14F-4D97-AF65-F5344CB8AC3E}">
        <p14:creationId xmlns:p14="http://schemas.microsoft.com/office/powerpoint/2010/main" val="385653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alphaModFix amt="8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 y="-21266"/>
            <a:ext cx="11649807" cy="6879266"/>
          </a:xfrm>
          <a:prstGeom prst="rect">
            <a:avLst/>
          </a:prstGeom>
        </p:spPr>
      </p:pic>
      <p:sp>
        <p:nvSpPr>
          <p:cNvPr id="5" name="Rectangle 4"/>
          <p:cNvSpPr/>
          <p:nvPr userDrawn="1"/>
        </p:nvSpPr>
        <p:spPr>
          <a:xfrm>
            <a:off x="11582401" y="381000"/>
            <a:ext cx="609600" cy="6477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6" name="Rectangle 5"/>
          <p:cNvSpPr/>
          <p:nvPr userDrawn="1"/>
        </p:nvSpPr>
        <p:spPr>
          <a:xfrm>
            <a:off x="11582401" y="0"/>
            <a:ext cx="609600" cy="612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grpSp>
        <p:nvGrpSpPr>
          <p:cNvPr id="2" name="组合 1"/>
          <p:cNvGrpSpPr/>
          <p:nvPr userDrawn="1"/>
        </p:nvGrpSpPr>
        <p:grpSpPr>
          <a:xfrm>
            <a:off x="4541221" y="1516136"/>
            <a:ext cx="3109567" cy="911046"/>
            <a:chOff x="4541217" y="1516136"/>
            <a:chExt cx="3109566" cy="911046"/>
          </a:xfrm>
        </p:grpSpPr>
        <p:sp>
          <p:nvSpPr>
            <p:cNvPr id="8" name="Rectangle 7"/>
            <p:cNvSpPr/>
            <p:nvPr/>
          </p:nvSpPr>
          <p:spPr>
            <a:xfrm>
              <a:off x="4541217" y="1516136"/>
              <a:ext cx="3109566" cy="651569"/>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800" b="1" dirty="0">
                <a:solidFill>
                  <a:schemeClr val="accent1"/>
                </a:solidFill>
                <a:latin typeface="+mj-lt"/>
              </a:endParaRPr>
            </a:p>
          </p:txBody>
        </p:sp>
        <p:sp>
          <p:nvSpPr>
            <p:cNvPr id="9" name="Right Triangle 8"/>
            <p:cNvSpPr/>
            <p:nvPr/>
          </p:nvSpPr>
          <p:spPr>
            <a:xfrm rot="18900000">
              <a:off x="5913103" y="2056199"/>
              <a:ext cx="365794" cy="370983"/>
            </a:xfrm>
            <a:prstGeom prst="rtTriangle">
              <a:avLst/>
            </a:prstGeom>
            <a:solidFill>
              <a:schemeClr val="accent2"/>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dirty="0"/>
            </a:p>
          </p:txBody>
        </p:sp>
      </p:grpSp>
      <p:sp>
        <p:nvSpPr>
          <p:cNvPr id="20" name="标题 1"/>
          <p:cNvSpPr>
            <a:spLocks noGrp="1"/>
          </p:cNvSpPr>
          <p:nvPr userDrawn="1">
            <p:ph type="title" hasCustomPrompt="1"/>
          </p:nvPr>
        </p:nvSpPr>
        <p:spPr>
          <a:xfrm>
            <a:off x="3078335" y="2721941"/>
            <a:ext cx="6039972" cy="1435395"/>
          </a:xfrm>
        </p:spPr>
        <p:txBody>
          <a:bodyPr anchor="ctr" anchorCtr="1">
            <a:normAutofit/>
          </a:bodyPr>
          <a:lstStyle>
            <a:lvl1pPr>
              <a:defRPr sz="28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3078335" y="4327292"/>
            <a:ext cx="6039972" cy="443643"/>
          </a:xfrm>
          <a:solidFill>
            <a:srgbClr val="002060"/>
          </a:solidFill>
          <a:ln>
            <a:solidFill>
              <a:srgbClr val="002060"/>
            </a:solidFill>
          </a:ln>
        </p:spPr>
        <p:txBody>
          <a:bodyPr anchor="ctr" anchorCtr="1">
            <a:normAutofit/>
          </a:bodyPr>
          <a:lstStyle>
            <a:lvl1pPr marL="0" indent="0" algn="ctr">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zh-CN" altLang="en-US" dirty="0"/>
          </a:p>
        </p:txBody>
      </p:sp>
    </p:spTree>
    <p:extLst>
      <p:ext uri="{BB962C8B-B14F-4D97-AF65-F5344CB8AC3E}">
        <p14:creationId xmlns:p14="http://schemas.microsoft.com/office/powerpoint/2010/main" val="116811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alphaModFix amt="8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 y="0"/>
            <a:ext cx="11609756" cy="6858000"/>
          </a:xfrm>
          <a:prstGeom prst="rect">
            <a:avLst/>
          </a:prstGeom>
        </p:spPr>
      </p:pic>
      <p:sp>
        <p:nvSpPr>
          <p:cNvPr id="5" name="Rectangle 4"/>
          <p:cNvSpPr/>
          <p:nvPr userDrawn="1"/>
        </p:nvSpPr>
        <p:spPr>
          <a:xfrm>
            <a:off x="11582401" y="381000"/>
            <a:ext cx="609600" cy="6477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6" name="Rectangle 5"/>
          <p:cNvSpPr/>
          <p:nvPr userDrawn="1"/>
        </p:nvSpPr>
        <p:spPr>
          <a:xfrm>
            <a:off x="11582401" y="0"/>
            <a:ext cx="609600" cy="612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grpSp>
        <p:nvGrpSpPr>
          <p:cNvPr id="2" name="组合 1"/>
          <p:cNvGrpSpPr/>
          <p:nvPr userDrawn="1"/>
        </p:nvGrpSpPr>
        <p:grpSpPr>
          <a:xfrm>
            <a:off x="4541221" y="1516136"/>
            <a:ext cx="3109567" cy="911046"/>
            <a:chOff x="4541217" y="1516136"/>
            <a:chExt cx="3109566" cy="911046"/>
          </a:xfrm>
        </p:grpSpPr>
        <p:sp>
          <p:nvSpPr>
            <p:cNvPr id="8" name="Rectangle 7"/>
            <p:cNvSpPr/>
            <p:nvPr/>
          </p:nvSpPr>
          <p:spPr>
            <a:xfrm>
              <a:off x="4541217" y="1516136"/>
              <a:ext cx="3109566" cy="651569"/>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800" b="1" dirty="0">
                <a:solidFill>
                  <a:schemeClr val="accent1"/>
                </a:solidFill>
                <a:latin typeface="+mj-lt"/>
              </a:endParaRPr>
            </a:p>
          </p:txBody>
        </p:sp>
        <p:sp>
          <p:nvSpPr>
            <p:cNvPr id="9" name="Right Triangle 8"/>
            <p:cNvSpPr/>
            <p:nvPr/>
          </p:nvSpPr>
          <p:spPr>
            <a:xfrm rot="18900000">
              <a:off x="5913103" y="2056199"/>
              <a:ext cx="365794" cy="370983"/>
            </a:xfrm>
            <a:prstGeom prst="rtTriangle">
              <a:avLst/>
            </a:prstGeom>
            <a:solidFill>
              <a:schemeClr val="accent2"/>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dirty="0"/>
            </a:p>
          </p:txBody>
        </p:sp>
      </p:grpSp>
      <p:sp>
        <p:nvSpPr>
          <p:cNvPr id="20" name="标题 1"/>
          <p:cNvSpPr>
            <a:spLocks noGrp="1"/>
          </p:cNvSpPr>
          <p:nvPr userDrawn="1">
            <p:ph type="title" hasCustomPrompt="1"/>
          </p:nvPr>
        </p:nvSpPr>
        <p:spPr>
          <a:xfrm>
            <a:off x="3078335" y="2721941"/>
            <a:ext cx="6039972" cy="1435395"/>
          </a:xfrm>
        </p:spPr>
        <p:txBody>
          <a:bodyPr anchor="ctr" anchorCtr="1">
            <a:normAutofit/>
          </a:bodyPr>
          <a:lstStyle>
            <a:lvl1pPr>
              <a:defRPr sz="28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3078335" y="4327292"/>
            <a:ext cx="6039972" cy="443643"/>
          </a:xfrm>
          <a:solidFill>
            <a:srgbClr val="002060"/>
          </a:solidFill>
        </p:spPr>
        <p:txBody>
          <a:bodyPr anchor="ctr" anchorCtr="1">
            <a:normAutofit/>
          </a:bodyPr>
          <a:lstStyle>
            <a:lvl1pPr marL="0" indent="0" algn="ctr">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zh-CN" altLang="en-US" dirty="0"/>
          </a:p>
        </p:txBody>
      </p:sp>
    </p:spTree>
    <p:extLst>
      <p:ext uri="{BB962C8B-B14F-4D97-AF65-F5344CB8AC3E}">
        <p14:creationId xmlns:p14="http://schemas.microsoft.com/office/powerpoint/2010/main" val="3238178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alphaModFix amt="8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 y="0"/>
            <a:ext cx="11582401" cy="6858000"/>
          </a:xfrm>
          <a:prstGeom prst="rect">
            <a:avLst/>
          </a:prstGeom>
        </p:spPr>
      </p:pic>
      <p:sp>
        <p:nvSpPr>
          <p:cNvPr id="5" name="Rectangle 4"/>
          <p:cNvSpPr/>
          <p:nvPr userDrawn="1"/>
        </p:nvSpPr>
        <p:spPr>
          <a:xfrm>
            <a:off x="11582401" y="381000"/>
            <a:ext cx="609600" cy="6477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6" name="Rectangle 5"/>
          <p:cNvSpPr/>
          <p:nvPr userDrawn="1"/>
        </p:nvSpPr>
        <p:spPr>
          <a:xfrm>
            <a:off x="11582401" y="0"/>
            <a:ext cx="609600" cy="612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grpSp>
        <p:nvGrpSpPr>
          <p:cNvPr id="2" name="组合 1"/>
          <p:cNvGrpSpPr/>
          <p:nvPr userDrawn="1"/>
        </p:nvGrpSpPr>
        <p:grpSpPr>
          <a:xfrm>
            <a:off x="4541221" y="1516136"/>
            <a:ext cx="3109567" cy="911046"/>
            <a:chOff x="4541217" y="1516136"/>
            <a:chExt cx="3109566" cy="911046"/>
          </a:xfrm>
          <a:noFill/>
        </p:grpSpPr>
        <p:sp>
          <p:nvSpPr>
            <p:cNvPr id="8" name="Rectangle 7"/>
            <p:cNvSpPr/>
            <p:nvPr/>
          </p:nvSpPr>
          <p:spPr>
            <a:xfrm>
              <a:off x="4541217" y="1516136"/>
              <a:ext cx="3109566" cy="651569"/>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800" b="1" dirty="0">
                <a:solidFill>
                  <a:schemeClr val="accent1"/>
                </a:solidFill>
                <a:latin typeface="+mj-lt"/>
              </a:endParaRPr>
            </a:p>
          </p:txBody>
        </p:sp>
        <p:sp>
          <p:nvSpPr>
            <p:cNvPr id="9" name="Right Triangle 8"/>
            <p:cNvSpPr/>
            <p:nvPr/>
          </p:nvSpPr>
          <p:spPr>
            <a:xfrm rot="18900000">
              <a:off x="5913103" y="2056199"/>
              <a:ext cx="365794" cy="370983"/>
            </a:xfrm>
            <a:prstGeom prst="rtTriangle">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dirty="0"/>
            </a:p>
          </p:txBody>
        </p:sp>
      </p:grpSp>
      <p:sp>
        <p:nvSpPr>
          <p:cNvPr id="20" name="标题 1"/>
          <p:cNvSpPr>
            <a:spLocks noGrp="1"/>
          </p:cNvSpPr>
          <p:nvPr userDrawn="1">
            <p:ph type="title" hasCustomPrompt="1"/>
          </p:nvPr>
        </p:nvSpPr>
        <p:spPr>
          <a:xfrm>
            <a:off x="3078335" y="2721941"/>
            <a:ext cx="6039972" cy="1435395"/>
          </a:xfrm>
        </p:spPr>
        <p:txBody>
          <a:bodyPr anchor="ctr" anchorCtr="1">
            <a:normAutofit/>
          </a:bodyPr>
          <a:lstStyle>
            <a:lvl1pPr>
              <a:defRPr sz="28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3078335" y="4327292"/>
            <a:ext cx="6039972" cy="443643"/>
          </a:xfrm>
          <a:solidFill>
            <a:srgbClr val="002060"/>
          </a:solidFill>
        </p:spPr>
        <p:txBody>
          <a:bodyPr anchor="ctr" anchorCtr="1">
            <a:normAutofit/>
          </a:bodyPr>
          <a:lstStyle>
            <a:lvl1pPr marL="0" indent="0" algn="ctr">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zh-CN" altLang="en-US" dirty="0"/>
          </a:p>
        </p:txBody>
      </p:sp>
    </p:spTree>
    <p:extLst>
      <p:ext uri="{BB962C8B-B14F-4D97-AF65-F5344CB8AC3E}">
        <p14:creationId xmlns:p14="http://schemas.microsoft.com/office/powerpoint/2010/main" val="3781860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grpSp>
        <p:nvGrpSpPr>
          <p:cNvPr id="9" name="Group 8"/>
          <p:cNvGrpSpPr/>
          <p:nvPr userDrawn="1"/>
        </p:nvGrpSpPr>
        <p:grpSpPr>
          <a:xfrm>
            <a:off x="0" y="6248400"/>
            <a:ext cx="12192000" cy="609600"/>
            <a:chOff x="0" y="6248400"/>
            <a:chExt cx="12192000" cy="609600"/>
          </a:xfrm>
          <a:solidFill>
            <a:srgbClr val="002060"/>
          </a:solidFill>
        </p:grpSpPr>
        <p:sp>
          <p:nvSpPr>
            <p:cNvPr id="10" name="Rectangle 9"/>
            <p:cNvSpPr/>
            <p:nvPr/>
          </p:nvSpPr>
          <p:spPr>
            <a:xfrm>
              <a:off x="0" y="6248400"/>
              <a:ext cx="121920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13" name="Rectangle 12"/>
            <p:cNvSpPr/>
            <p:nvPr userDrawn="1"/>
          </p:nvSpPr>
          <p:spPr>
            <a:xfrm>
              <a:off x="0" y="6248400"/>
              <a:ext cx="1524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grpSp>
      <p:sp>
        <p:nvSpPr>
          <p:cNvPr id="2" name="标题 1"/>
          <p:cNvSpPr>
            <a:spLocks noGrp="1"/>
          </p:cNvSpPr>
          <p:nvPr>
            <p:ph type="title"/>
          </p:nvPr>
        </p:nvSpPr>
        <p:spPr>
          <a:xfrm>
            <a:off x="669925" y="0"/>
            <a:ext cx="10850563" cy="1028700"/>
          </a:xfrm>
        </p:spPr>
        <p:txBody>
          <a:bodyPr anchor="b" anchorCtr="0">
            <a:normAutofit/>
          </a:bodyPr>
          <a:lstStyle>
            <a:lvl1pPr>
              <a:defRPr sz="4000">
                <a:solidFill>
                  <a:srgbClr val="394479"/>
                </a:solidFill>
              </a:defRPr>
            </a:lvl1pPr>
          </a:lstStyle>
          <a:p>
            <a:r>
              <a:rPr lang="zh-CN" altLang="en-US" dirty="0"/>
              <a:t>单击此处编辑母版标题样式</a:t>
            </a:r>
          </a:p>
        </p:txBody>
      </p:sp>
      <p:sp>
        <p:nvSpPr>
          <p:cNvPr id="6" name="日期占位符 5"/>
          <p:cNvSpPr>
            <a:spLocks noGrp="1"/>
          </p:cNvSpPr>
          <p:nvPr>
            <p:ph type="dt" sz="half" idx="10"/>
          </p:nvPr>
        </p:nvSpPr>
        <p:spPr/>
        <p:txBody>
          <a:bodyPr/>
          <a:lstStyle/>
          <a:p>
            <a:endParaRPr lang="zh-CN" altLang="en-US"/>
          </a:p>
        </p:txBody>
      </p:sp>
      <p:sp>
        <p:nvSpPr>
          <p:cNvPr id="8" name="灯片编号占位符 7"/>
          <p:cNvSpPr>
            <a:spLocks noGrp="1"/>
          </p:cNvSpPr>
          <p:nvPr>
            <p:ph type="sldNum" sz="quarter" idx="12"/>
          </p:nvPr>
        </p:nvSpPr>
        <p:spPr/>
        <p:txBody>
          <a:bodyPr/>
          <a:lstStyle/>
          <a:p>
            <a:fld id="{5DD3DB80-B894-403A-B48E-6FDC1A72010E}" type="slidenum">
              <a:rPr lang="zh-CN" altLang="en-US" smtClean="0"/>
              <a:t>‹#›</a:t>
            </a:fld>
            <a:endParaRPr lang="zh-CN" altLang="en-US"/>
          </a:p>
        </p:txBody>
      </p:sp>
      <p:grpSp>
        <p:nvGrpSpPr>
          <p:cNvPr id="14" name="Group 13"/>
          <p:cNvGrpSpPr/>
          <p:nvPr userDrawn="1"/>
        </p:nvGrpSpPr>
        <p:grpSpPr>
          <a:xfrm>
            <a:off x="669925" y="1028706"/>
            <a:ext cx="10850563" cy="45719"/>
            <a:chOff x="0" y="990600"/>
            <a:chExt cx="12192001" cy="45719"/>
          </a:xfrm>
          <a:solidFill>
            <a:srgbClr val="C4251F"/>
          </a:solidFill>
        </p:grpSpPr>
        <p:sp>
          <p:nvSpPr>
            <p:cNvPr id="15" name="Rectangle 14"/>
            <p:cNvSpPr/>
            <p:nvPr/>
          </p:nvSpPr>
          <p:spPr>
            <a:xfrm>
              <a:off x="0" y="990600"/>
              <a:ext cx="11811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16" name="Rectangle 15"/>
            <p:cNvSpPr/>
            <p:nvPr/>
          </p:nvSpPr>
          <p:spPr>
            <a:xfrm>
              <a:off x="11623040" y="990600"/>
              <a:ext cx="568961"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gr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4483" y="6206337"/>
            <a:ext cx="963524" cy="693737"/>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99427" y="6235700"/>
            <a:ext cx="622300" cy="622300"/>
          </a:xfrm>
          <a:prstGeom prst="rect">
            <a:avLst/>
          </a:prstGeom>
        </p:spPr>
      </p:pic>
      <p:pic>
        <p:nvPicPr>
          <p:cNvPr id="18" name="图片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02572" y="6176968"/>
            <a:ext cx="2438400" cy="752475"/>
          </a:xfrm>
          <a:prstGeom prst="rect">
            <a:avLst/>
          </a:prstGeom>
        </p:spPr>
      </p:pic>
      <p:sp>
        <p:nvSpPr>
          <p:cNvPr id="17" name="内容占位符 2"/>
          <p:cNvSpPr>
            <a:spLocks noGrp="1"/>
          </p:cNvSpPr>
          <p:nvPr>
            <p:ph idx="1"/>
          </p:nvPr>
        </p:nvSpPr>
        <p:spPr>
          <a:xfrm>
            <a:off x="669925" y="1123953"/>
            <a:ext cx="10850563" cy="501967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563312476"/>
      </p:ext>
    </p:extLst>
  </p:cSld>
  <p:clrMapOvr>
    <a:masterClrMapping/>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20051-9617-1E41-FBC2-1B79A58BACC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F93B0C-D83B-FDAA-D0CC-AA4FAC0440E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76371A-52AA-E40D-9191-87F4E11EE85E}"/>
              </a:ext>
            </a:extLst>
          </p:cNvPr>
          <p:cNvSpPr>
            <a:spLocks noGrp="1"/>
          </p:cNvSpPr>
          <p:nvPr>
            <p:ph type="dt" sz="half" idx="10"/>
          </p:nvPr>
        </p:nvSpPr>
        <p:spPr/>
        <p:txBody>
          <a:bodyPr/>
          <a:lstStyle/>
          <a:p>
            <a:fld id="{2D7B86BB-C65D-4490-BF89-2D647564FB0A}" type="datetimeFigureOut">
              <a:rPr lang="zh-CN" altLang="en-US" smtClean="0"/>
              <a:t>2023/3/31</a:t>
            </a:fld>
            <a:endParaRPr lang="zh-CN" altLang="en-US"/>
          </a:p>
        </p:txBody>
      </p:sp>
      <p:sp>
        <p:nvSpPr>
          <p:cNvPr id="5" name="页脚占位符 4">
            <a:extLst>
              <a:ext uri="{FF2B5EF4-FFF2-40B4-BE49-F238E27FC236}">
                <a16:creationId xmlns:a16="http://schemas.microsoft.com/office/drawing/2014/main" id="{8A606008-63CF-59DB-2184-8F2EEF2349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85DEFF-3DDF-0EB2-36AC-162BA06937F3}"/>
              </a:ext>
            </a:extLst>
          </p:cNvPr>
          <p:cNvSpPr>
            <a:spLocks noGrp="1"/>
          </p:cNvSpPr>
          <p:nvPr>
            <p:ph type="sldNum" sz="quarter" idx="12"/>
          </p:nvPr>
        </p:nvSpPr>
        <p:spPr/>
        <p:txBody>
          <a:bodyPr/>
          <a:lstStyle/>
          <a:p>
            <a:fld id="{D5D45EAA-7FCB-40B8-BB90-22C71902CE3A}" type="slidenum">
              <a:rPr lang="zh-CN" altLang="en-US" smtClean="0"/>
              <a:t>‹#›</a:t>
            </a:fld>
            <a:endParaRPr lang="zh-CN" altLang="en-US"/>
          </a:p>
        </p:txBody>
      </p:sp>
    </p:spTree>
    <p:extLst>
      <p:ext uri="{BB962C8B-B14F-4D97-AF65-F5344CB8AC3E}">
        <p14:creationId xmlns:p14="http://schemas.microsoft.com/office/powerpoint/2010/main" val="40538820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9" name="Group 8"/>
          <p:cNvGrpSpPr/>
          <p:nvPr userDrawn="1"/>
        </p:nvGrpSpPr>
        <p:grpSpPr>
          <a:xfrm>
            <a:off x="0" y="6248400"/>
            <a:ext cx="12192000" cy="609600"/>
            <a:chOff x="0" y="6248400"/>
            <a:chExt cx="12192000" cy="609600"/>
          </a:xfrm>
          <a:solidFill>
            <a:srgbClr val="002060"/>
          </a:solidFill>
        </p:grpSpPr>
        <p:sp>
          <p:nvSpPr>
            <p:cNvPr id="10" name="Rectangle 9"/>
            <p:cNvSpPr/>
            <p:nvPr/>
          </p:nvSpPr>
          <p:spPr>
            <a:xfrm>
              <a:off x="0" y="6248400"/>
              <a:ext cx="121920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13" name="Rectangle 12"/>
            <p:cNvSpPr/>
            <p:nvPr userDrawn="1"/>
          </p:nvSpPr>
          <p:spPr>
            <a:xfrm>
              <a:off x="0" y="6248400"/>
              <a:ext cx="1524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grpSp>
      <p:sp>
        <p:nvSpPr>
          <p:cNvPr id="2" name="标题 1"/>
          <p:cNvSpPr>
            <a:spLocks noGrp="1"/>
          </p:cNvSpPr>
          <p:nvPr>
            <p:ph type="title"/>
          </p:nvPr>
        </p:nvSpPr>
        <p:spPr>
          <a:xfrm>
            <a:off x="669925" y="0"/>
            <a:ext cx="10850563" cy="1028700"/>
          </a:xfrm>
        </p:spPr>
        <p:txBody>
          <a:bodyPr anchor="b" anchorCtr="0">
            <a:normAutofit/>
          </a:bodyPr>
          <a:lstStyle>
            <a:lvl1pPr>
              <a:defRPr sz="4000">
                <a:solidFill>
                  <a:srgbClr val="394479"/>
                </a:solidFill>
              </a:defRPr>
            </a:lvl1pPr>
          </a:lstStyle>
          <a:p>
            <a:r>
              <a:rPr lang="zh-CN" altLang="en-US" dirty="0"/>
              <a:t>单击此处编辑母版标题样式</a:t>
            </a:r>
          </a:p>
        </p:txBody>
      </p:sp>
      <p:sp>
        <p:nvSpPr>
          <p:cNvPr id="6" name="日期占位符 5"/>
          <p:cNvSpPr>
            <a:spLocks noGrp="1"/>
          </p:cNvSpPr>
          <p:nvPr>
            <p:ph type="dt" sz="half" idx="10"/>
          </p:nvPr>
        </p:nvSpPr>
        <p:spPr/>
        <p:txBody>
          <a:bodyPr/>
          <a:lstStyle/>
          <a:p>
            <a:endParaRPr lang="zh-CN" altLang="en-US"/>
          </a:p>
        </p:txBody>
      </p:sp>
      <p:sp>
        <p:nvSpPr>
          <p:cNvPr id="8" name="灯片编号占位符 7"/>
          <p:cNvSpPr>
            <a:spLocks noGrp="1"/>
          </p:cNvSpPr>
          <p:nvPr>
            <p:ph type="sldNum" sz="quarter" idx="12"/>
          </p:nvPr>
        </p:nvSpPr>
        <p:spPr/>
        <p:txBody>
          <a:bodyPr/>
          <a:lstStyle/>
          <a:p>
            <a:fld id="{5DD3DB80-B894-403A-B48E-6FDC1A72010E}" type="slidenum">
              <a:rPr lang="zh-CN" altLang="en-US" smtClean="0"/>
              <a:t>‹#›</a:t>
            </a:fld>
            <a:endParaRPr lang="zh-CN" altLang="en-US"/>
          </a:p>
        </p:txBody>
      </p:sp>
      <p:grpSp>
        <p:nvGrpSpPr>
          <p:cNvPr id="14" name="Group 13"/>
          <p:cNvGrpSpPr/>
          <p:nvPr userDrawn="1"/>
        </p:nvGrpSpPr>
        <p:grpSpPr>
          <a:xfrm>
            <a:off x="669925" y="1028704"/>
            <a:ext cx="10850563" cy="45719"/>
            <a:chOff x="0" y="990600"/>
            <a:chExt cx="12192001" cy="45719"/>
          </a:xfrm>
          <a:solidFill>
            <a:srgbClr val="C4251F"/>
          </a:solidFill>
        </p:grpSpPr>
        <p:sp>
          <p:nvSpPr>
            <p:cNvPr id="15" name="Rectangle 14"/>
            <p:cNvSpPr/>
            <p:nvPr/>
          </p:nvSpPr>
          <p:spPr>
            <a:xfrm>
              <a:off x="0" y="990600"/>
              <a:ext cx="11811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16" name="Rectangle 15"/>
            <p:cNvSpPr/>
            <p:nvPr/>
          </p:nvSpPr>
          <p:spPr>
            <a:xfrm>
              <a:off x="11623040" y="990600"/>
              <a:ext cx="568961"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gr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4483" y="6206335"/>
            <a:ext cx="963524" cy="693737"/>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99427" y="6235700"/>
            <a:ext cx="622300" cy="622300"/>
          </a:xfrm>
          <a:prstGeom prst="rect">
            <a:avLst/>
          </a:prstGeom>
        </p:spPr>
      </p:pic>
      <p:pic>
        <p:nvPicPr>
          <p:cNvPr id="18" name="图片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02572" y="6176966"/>
            <a:ext cx="2438400" cy="752475"/>
          </a:xfrm>
          <a:prstGeom prst="rect">
            <a:avLst/>
          </a:prstGeom>
        </p:spPr>
      </p:pic>
    </p:spTree>
    <p:extLst>
      <p:ext uri="{BB962C8B-B14F-4D97-AF65-F5344CB8AC3E}">
        <p14:creationId xmlns:p14="http://schemas.microsoft.com/office/powerpoint/2010/main" val="4227227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41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13" name="标题 1"/>
          <p:cNvSpPr>
            <a:spLocks noGrp="1"/>
          </p:cNvSpPr>
          <p:nvPr>
            <p:ph type="ctrTitle" hasCustomPrompt="1"/>
          </p:nvPr>
        </p:nvSpPr>
        <p:spPr>
          <a:xfrm>
            <a:off x="669925" y="3456451"/>
            <a:ext cx="10850563" cy="869854"/>
          </a:xfrm>
        </p:spPr>
        <p:txBody>
          <a:bodyPr anchor="b">
            <a:normAutofit/>
          </a:bodyPr>
          <a:lstStyle>
            <a:lvl1pPr marL="0" indent="0" algn="ctr">
              <a:buFont typeface="Arial" panose="020B0604020202020204" pitchFamily="34" charset="0"/>
              <a:buNone/>
              <a:defRPr sz="3200">
                <a:solidFill>
                  <a:schemeClr val="tx1"/>
                </a:solidFill>
              </a:defRPr>
            </a:lvl1pPr>
          </a:lstStyle>
          <a:p>
            <a:r>
              <a:rPr lang="zh-CN" altLang="en-US" dirty="0"/>
              <a:t>结束语</a:t>
            </a:r>
          </a:p>
        </p:txBody>
      </p:sp>
      <p:sp>
        <p:nvSpPr>
          <p:cNvPr id="14" name="文本占位符 62"/>
          <p:cNvSpPr>
            <a:spLocks noGrp="1"/>
          </p:cNvSpPr>
          <p:nvPr>
            <p:ph type="body" sz="quarter" idx="17" hasCustomPrompt="1"/>
          </p:nvPr>
        </p:nvSpPr>
        <p:spPr>
          <a:xfrm>
            <a:off x="669925" y="4406738"/>
            <a:ext cx="10850563" cy="310871"/>
          </a:xfrm>
        </p:spPr>
        <p:txBody>
          <a:bodyPr vert="horz" lIns="91440" tIns="45720" rIns="91440" bIns="45720" rtlCol="0">
            <a:normAutofit/>
          </a:bodyPr>
          <a:lstStyle>
            <a:lvl1pPr marL="0" indent="0" algn="ctr">
              <a:buNone/>
              <a:defRPr lang="zh-CN" altLang="en-US" sz="1200" smtClean="0">
                <a:solidFill>
                  <a:schemeClr val="accent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zh-CN" altLang="en-US" dirty="0"/>
              <a:t>署名</a:t>
            </a:r>
            <a:endParaRPr lang="en-US" altLang="zh-CN" dirty="0"/>
          </a:p>
        </p:txBody>
      </p:sp>
      <p:sp>
        <p:nvSpPr>
          <p:cNvPr id="15" name="文本占位符 62"/>
          <p:cNvSpPr>
            <a:spLocks noGrp="1"/>
          </p:cNvSpPr>
          <p:nvPr>
            <p:ph type="body" sz="quarter" idx="18" hasCustomPrompt="1"/>
          </p:nvPr>
        </p:nvSpPr>
        <p:spPr>
          <a:xfrm>
            <a:off x="669925" y="4722372"/>
            <a:ext cx="10850563" cy="310871"/>
          </a:xfrm>
        </p:spPr>
        <p:txBody>
          <a:bodyPr vert="horz" lIns="91440" tIns="45720" rIns="91440" bIns="45720" rtlCol="0">
            <a:normAutofit/>
          </a:bodyPr>
          <a:lstStyle>
            <a:lvl1pPr marL="0" indent="0" algn="ctr">
              <a:buNone/>
              <a:defRPr lang="zh-CN" altLang="en-US" sz="12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zh-CN" altLang="en-US" dirty="0"/>
              <a:t>时间日期</a:t>
            </a:r>
            <a:endParaRPr lang="en-US" altLang="zh-CN" dirty="0"/>
          </a:p>
        </p:txBody>
      </p:sp>
      <p:grpSp>
        <p:nvGrpSpPr>
          <p:cNvPr id="6" name="Group 5"/>
          <p:cNvGrpSpPr/>
          <p:nvPr userDrawn="1"/>
        </p:nvGrpSpPr>
        <p:grpSpPr>
          <a:xfrm rot="5400000">
            <a:off x="10442716" y="202243"/>
            <a:ext cx="69568" cy="3429000"/>
            <a:chOff x="0" y="0"/>
            <a:chExt cx="381000" cy="3429000"/>
          </a:xfrm>
        </p:grpSpPr>
        <p:sp>
          <p:nvSpPr>
            <p:cNvPr id="7" name="Rectangle 6"/>
            <p:cNvSpPr/>
            <p:nvPr userDrawn="1"/>
          </p:nvSpPr>
          <p:spPr>
            <a:xfrm>
              <a:off x="0" y="0"/>
              <a:ext cx="381000" cy="3429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8" name="Rectangle 7"/>
            <p:cNvSpPr/>
            <p:nvPr userDrawn="1"/>
          </p:nvSpPr>
          <p:spPr>
            <a:xfrm>
              <a:off x="0" y="0"/>
              <a:ext cx="381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grpSp>
      <p:grpSp>
        <p:nvGrpSpPr>
          <p:cNvPr id="12" name="Group 11"/>
          <p:cNvGrpSpPr/>
          <p:nvPr userDrawn="1"/>
        </p:nvGrpSpPr>
        <p:grpSpPr>
          <a:xfrm rot="16200000">
            <a:off x="1679716" y="202243"/>
            <a:ext cx="69568" cy="3429000"/>
            <a:chOff x="0" y="0"/>
            <a:chExt cx="381000" cy="3429000"/>
          </a:xfrm>
        </p:grpSpPr>
        <p:sp>
          <p:nvSpPr>
            <p:cNvPr id="16" name="Rectangle 15"/>
            <p:cNvSpPr/>
            <p:nvPr userDrawn="1"/>
          </p:nvSpPr>
          <p:spPr>
            <a:xfrm>
              <a:off x="0" y="0"/>
              <a:ext cx="381000" cy="3429000"/>
            </a:xfrm>
            <a:prstGeom prst="rect">
              <a:avLst/>
            </a:prstGeom>
            <a:solidFill>
              <a:srgbClr val="002060"/>
            </a:solidFill>
            <a:ln>
              <a:solidFill>
                <a:srgbClr val="006C3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17" name="Rectangle 16"/>
            <p:cNvSpPr/>
            <p:nvPr userDrawn="1"/>
          </p:nvSpPr>
          <p:spPr>
            <a:xfrm>
              <a:off x="0" y="0"/>
              <a:ext cx="381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gr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90468" y="1123953"/>
            <a:ext cx="1553273" cy="1553273"/>
          </a:xfrm>
          <a:prstGeom prst="rect">
            <a:avLst/>
          </a:prstGeom>
        </p:spPr>
      </p:pic>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768593" y="1140108"/>
            <a:ext cx="2157323" cy="1553273"/>
          </a:xfrm>
          <a:prstGeom prst="rect">
            <a:avLst/>
          </a:prstGeom>
        </p:spPr>
      </p:pic>
      <p:pic>
        <p:nvPicPr>
          <p:cNvPr id="20" name="图片 1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40996" y="1077947"/>
            <a:ext cx="1677597" cy="1677597"/>
          </a:xfrm>
          <a:prstGeom prst="rect">
            <a:avLst/>
          </a:prstGeom>
        </p:spPr>
      </p:pic>
    </p:spTree>
    <p:extLst>
      <p:ext uri="{BB962C8B-B14F-4D97-AF65-F5344CB8AC3E}">
        <p14:creationId xmlns:p14="http://schemas.microsoft.com/office/powerpoint/2010/main" val="3618121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7F69DF-D574-4037-B6A5-58CCD724C69D}" type="slidenum">
              <a:rPr lang="zh-CN" altLang="en-US" smtClean="0"/>
              <a:t>‹#›</a:t>
            </a:fld>
            <a:endParaRPr lang="zh-CN" altLang="en-US"/>
          </a:p>
        </p:txBody>
      </p:sp>
    </p:spTree>
    <p:extLst>
      <p:ext uri="{BB962C8B-B14F-4D97-AF65-F5344CB8AC3E}">
        <p14:creationId xmlns:p14="http://schemas.microsoft.com/office/powerpoint/2010/main" val="1545314355"/>
      </p:ext>
    </p:extLst>
  </p:cSld>
  <p:clrMapOvr>
    <a:masterClrMapping/>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890FBF-ED4D-E7E0-0A1C-AC3AC419FB4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ECEB329-81F3-DE20-6652-F402303CCF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FC5E48B-C43C-B5B3-2C6A-21CC08C63493}"/>
              </a:ext>
            </a:extLst>
          </p:cNvPr>
          <p:cNvSpPr>
            <a:spLocks noGrp="1"/>
          </p:cNvSpPr>
          <p:nvPr>
            <p:ph type="dt" sz="half" idx="10"/>
          </p:nvPr>
        </p:nvSpPr>
        <p:spPr/>
        <p:txBody>
          <a:bodyPr/>
          <a:lstStyle/>
          <a:p>
            <a:fld id="{2D7B86BB-C65D-4490-BF89-2D647564FB0A}" type="datetimeFigureOut">
              <a:rPr lang="zh-CN" altLang="en-US" smtClean="0"/>
              <a:t>2023/3/31</a:t>
            </a:fld>
            <a:endParaRPr lang="zh-CN" altLang="en-US"/>
          </a:p>
        </p:txBody>
      </p:sp>
      <p:sp>
        <p:nvSpPr>
          <p:cNvPr id="5" name="页脚占位符 4">
            <a:extLst>
              <a:ext uri="{FF2B5EF4-FFF2-40B4-BE49-F238E27FC236}">
                <a16:creationId xmlns:a16="http://schemas.microsoft.com/office/drawing/2014/main" id="{6F581D69-2BB9-B331-9685-36335D61D0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181917-FBA4-9D9A-9FE9-C850EE9FF27E}"/>
              </a:ext>
            </a:extLst>
          </p:cNvPr>
          <p:cNvSpPr>
            <a:spLocks noGrp="1"/>
          </p:cNvSpPr>
          <p:nvPr>
            <p:ph type="sldNum" sz="quarter" idx="12"/>
          </p:nvPr>
        </p:nvSpPr>
        <p:spPr/>
        <p:txBody>
          <a:bodyPr/>
          <a:lstStyle/>
          <a:p>
            <a:fld id="{D5D45EAA-7FCB-40B8-BB90-22C71902CE3A}" type="slidenum">
              <a:rPr lang="zh-CN" altLang="en-US" smtClean="0"/>
              <a:t>‹#›</a:t>
            </a:fld>
            <a:endParaRPr lang="zh-CN" altLang="en-US"/>
          </a:p>
        </p:txBody>
      </p:sp>
    </p:spTree>
    <p:extLst>
      <p:ext uri="{BB962C8B-B14F-4D97-AF65-F5344CB8AC3E}">
        <p14:creationId xmlns:p14="http://schemas.microsoft.com/office/powerpoint/2010/main" val="3206427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C79564-8403-085C-F993-3BEEA230B7E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B9CA00-1E7B-0FCA-4D6F-0B98E7042E0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074C530-A937-79D7-AE93-87D4D22CF21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4C440E3-438D-AA13-B875-E062052386F5}"/>
              </a:ext>
            </a:extLst>
          </p:cNvPr>
          <p:cNvSpPr>
            <a:spLocks noGrp="1"/>
          </p:cNvSpPr>
          <p:nvPr>
            <p:ph type="dt" sz="half" idx="10"/>
          </p:nvPr>
        </p:nvSpPr>
        <p:spPr/>
        <p:txBody>
          <a:bodyPr/>
          <a:lstStyle/>
          <a:p>
            <a:fld id="{2D7B86BB-C65D-4490-BF89-2D647564FB0A}" type="datetimeFigureOut">
              <a:rPr lang="zh-CN" altLang="en-US" smtClean="0"/>
              <a:t>2023/3/31</a:t>
            </a:fld>
            <a:endParaRPr lang="zh-CN" altLang="en-US"/>
          </a:p>
        </p:txBody>
      </p:sp>
      <p:sp>
        <p:nvSpPr>
          <p:cNvPr id="6" name="页脚占位符 5">
            <a:extLst>
              <a:ext uri="{FF2B5EF4-FFF2-40B4-BE49-F238E27FC236}">
                <a16:creationId xmlns:a16="http://schemas.microsoft.com/office/drawing/2014/main" id="{C602EDBF-702C-D74B-FC61-23F6829BCD2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C773120-9E8D-9041-2EA8-DFDC7186D07D}"/>
              </a:ext>
            </a:extLst>
          </p:cNvPr>
          <p:cNvSpPr>
            <a:spLocks noGrp="1"/>
          </p:cNvSpPr>
          <p:nvPr>
            <p:ph type="sldNum" sz="quarter" idx="12"/>
          </p:nvPr>
        </p:nvSpPr>
        <p:spPr/>
        <p:txBody>
          <a:bodyPr/>
          <a:lstStyle/>
          <a:p>
            <a:fld id="{D5D45EAA-7FCB-40B8-BB90-22C71902CE3A}" type="slidenum">
              <a:rPr lang="zh-CN" altLang="en-US" smtClean="0"/>
              <a:t>‹#›</a:t>
            </a:fld>
            <a:endParaRPr lang="zh-CN" altLang="en-US"/>
          </a:p>
        </p:txBody>
      </p:sp>
    </p:spTree>
    <p:extLst>
      <p:ext uri="{BB962C8B-B14F-4D97-AF65-F5344CB8AC3E}">
        <p14:creationId xmlns:p14="http://schemas.microsoft.com/office/powerpoint/2010/main" val="1017228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0F3AC6-6256-92B6-264A-FDB2DABC834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E27F65F-387C-968F-7935-B8981DC95B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E7C7C44-F7F4-C57B-2BD3-27655219806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2B0ED95-3468-2744-51FE-A6A0009948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0C7262-5EA3-4816-8232-8D8BFBF7C66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F27D52B-A898-6679-3C09-FED155EB2922}"/>
              </a:ext>
            </a:extLst>
          </p:cNvPr>
          <p:cNvSpPr>
            <a:spLocks noGrp="1"/>
          </p:cNvSpPr>
          <p:nvPr>
            <p:ph type="dt" sz="half" idx="10"/>
          </p:nvPr>
        </p:nvSpPr>
        <p:spPr/>
        <p:txBody>
          <a:bodyPr/>
          <a:lstStyle/>
          <a:p>
            <a:fld id="{2D7B86BB-C65D-4490-BF89-2D647564FB0A}" type="datetimeFigureOut">
              <a:rPr lang="zh-CN" altLang="en-US" smtClean="0"/>
              <a:t>2023/3/31</a:t>
            </a:fld>
            <a:endParaRPr lang="zh-CN" altLang="en-US"/>
          </a:p>
        </p:txBody>
      </p:sp>
      <p:sp>
        <p:nvSpPr>
          <p:cNvPr id="8" name="页脚占位符 7">
            <a:extLst>
              <a:ext uri="{FF2B5EF4-FFF2-40B4-BE49-F238E27FC236}">
                <a16:creationId xmlns:a16="http://schemas.microsoft.com/office/drawing/2014/main" id="{48DF749B-114B-6661-0F16-8E1865CAB36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81A5974-893F-CEC2-4F36-614129C162B0}"/>
              </a:ext>
            </a:extLst>
          </p:cNvPr>
          <p:cNvSpPr>
            <a:spLocks noGrp="1"/>
          </p:cNvSpPr>
          <p:nvPr>
            <p:ph type="sldNum" sz="quarter" idx="12"/>
          </p:nvPr>
        </p:nvSpPr>
        <p:spPr/>
        <p:txBody>
          <a:bodyPr/>
          <a:lstStyle/>
          <a:p>
            <a:fld id="{D5D45EAA-7FCB-40B8-BB90-22C71902CE3A}" type="slidenum">
              <a:rPr lang="zh-CN" altLang="en-US" smtClean="0"/>
              <a:t>‹#›</a:t>
            </a:fld>
            <a:endParaRPr lang="zh-CN" altLang="en-US"/>
          </a:p>
        </p:txBody>
      </p:sp>
    </p:spTree>
    <p:extLst>
      <p:ext uri="{BB962C8B-B14F-4D97-AF65-F5344CB8AC3E}">
        <p14:creationId xmlns:p14="http://schemas.microsoft.com/office/powerpoint/2010/main" val="699877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F36463-A344-5089-0D6E-C29D9E34510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46C69C-4ED4-E0DF-6E54-9AAC42EC52ED}"/>
              </a:ext>
            </a:extLst>
          </p:cNvPr>
          <p:cNvSpPr>
            <a:spLocks noGrp="1"/>
          </p:cNvSpPr>
          <p:nvPr>
            <p:ph type="dt" sz="half" idx="10"/>
          </p:nvPr>
        </p:nvSpPr>
        <p:spPr/>
        <p:txBody>
          <a:bodyPr/>
          <a:lstStyle/>
          <a:p>
            <a:fld id="{2D7B86BB-C65D-4490-BF89-2D647564FB0A}" type="datetimeFigureOut">
              <a:rPr lang="zh-CN" altLang="en-US" smtClean="0"/>
              <a:t>2023/3/31</a:t>
            </a:fld>
            <a:endParaRPr lang="zh-CN" altLang="en-US"/>
          </a:p>
        </p:txBody>
      </p:sp>
      <p:sp>
        <p:nvSpPr>
          <p:cNvPr id="4" name="页脚占位符 3">
            <a:extLst>
              <a:ext uri="{FF2B5EF4-FFF2-40B4-BE49-F238E27FC236}">
                <a16:creationId xmlns:a16="http://schemas.microsoft.com/office/drawing/2014/main" id="{884980DA-6F81-1B94-DBCD-2AC1149EA01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D7BF056-88E5-7854-5771-B080E995124B}"/>
              </a:ext>
            </a:extLst>
          </p:cNvPr>
          <p:cNvSpPr>
            <a:spLocks noGrp="1"/>
          </p:cNvSpPr>
          <p:nvPr>
            <p:ph type="sldNum" sz="quarter" idx="12"/>
          </p:nvPr>
        </p:nvSpPr>
        <p:spPr/>
        <p:txBody>
          <a:bodyPr/>
          <a:lstStyle/>
          <a:p>
            <a:fld id="{D5D45EAA-7FCB-40B8-BB90-22C71902CE3A}" type="slidenum">
              <a:rPr lang="zh-CN" altLang="en-US" smtClean="0"/>
              <a:t>‹#›</a:t>
            </a:fld>
            <a:endParaRPr lang="zh-CN" altLang="en-US"/>
          </a:p>
        </p:txBody>
      </p:sp>
    </p:spTree>
    <p:extLst>
      <p:ext uri="{BB962C8B-B14F-4D97-AF65-F5344CB8AC3E}">
        <p14:creationId xmlns:p14="http://schemas.microsoft.com/office/powerpoint/2010/main" val="1055040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509107D-4DC9-9357-2554-01CEE455313E}"/>
              </a:ext>
            </a:extLst>
          </p:cNvPr>
          <p:cNvSpPr>
            <a:spLocks noGrp="1"/>
          </p:cNvSpPr>
          <p:nvPr>
            <p:ph type="dt" sz="half" idx="10"/>
          </p:nvPr>
        </p:nvSpPr>
        <p:spPr/>
        <p:txBody>
          <a:bodyPr/>
          <a:lstStyle/>
          <a:p>
            <a:fld id="{2D7B86BB-C65D-4490-BF89-2D647564FB0A}" type="datetimeFigureOut">
              <a:rPr lang="zh-CN" altLang="en-US" smtClean="0"/>
              <a:t>2023/3/31</a:t>
            </a:fld>
            <a:endParaRPr lang="zh-CN" altLang="en-US"/>
          </a:p>
        </p:txBody>
      </p:sp>
      <p:sp>
        <p:nvSpPr>
          <p:cNvPr id="3" name="页脚占位符 2">
            <a:extLst>
              <a:ext uri="{FF2B5EF4-FFF2-40B4-BE49-F238E27FC236}">
                <a16:creationId xmlns:a16="http://schemas.microsoft.com/office/drawing/2014/main" id="{66473E8E-2F24-53F6-7DDF-1BBAFFF1CC3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046D813-33ED-AF18-88E7-C4FCA9317340}"/>
              </a:ext>
            </a:extLst>
          </p:cNvPr>
          <p:cNvSpPr>
            <a:spLocks noGrp="1"/>
          </p:cNvSpPr>
          <p:nvPr>
            <p:ph type="sldNum" sz="quarter" idx="12"/>
          </p:nvPr>
        </p:nvSpPr>
        <p:spPr/>
        <p:txBody>
          <a:bodyPr/>
          <a:lstStyle/>
          <a:p>
            <a:fld id="{D5D45EAA-7FCB-40B8-BB90-22C71902CE3A}" type="slidenum">
              <a:rPr lang="zh-CN" altLang="en-US" smtClean="0"/>
              <a:t>‹#›</a:t>
            </a:fld>
            <a:endParaRPr lang="zh-CN" altLang="en-US"/>
          </a:p>
        </p:txBody>
      </p:sp>
    </p:spTree>
    <p:extLst>
      <p:ext uri="{BB962C8B-B14F-4D97-AF65-F5344CB8AC3E}">
        <p14:creationId xmlns:p14="http://schemas.microsoft.com/office/powerpoint/2010/main" val="3620197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C1540-9D43-4093-A507-A9622BC0FF8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B08E093-A83B-8AE4-4519-A473A379BB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C66C314-1E11-83B9-5870-3669514764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8420A52-D8F6-2499-04CA-43ABDA00BEF6}"/>
              </a:ext>
            </a:extLst>
          </p:cNvPr>
          <p:cNvSpPr>
            <a:spLocks noGrp="1"/>
          </p:cNvSpPr>
          <p:nvPr>
            <p:ph type="dt" sz="half" idx="10"/>
          </p:nvPr>
        </p:nvSpPr>
        <p:spPr/>
        <p:txBody>
          <a:bodyPr/>
          <a:lstStyle/>
          <a:p>
            <a:fld id="{2D7B86BB-C65D-4490-BF89-2D647564FB0A}" type="datetimeFigureOut">
              <a:rPr lang="zh-CN" altLang="en-US" smtClean="0"/>
              <a:t>2023/3/31</a:t>
            </a:fld>
            <a:endParaRPr lang="zh-CN" altLang="en-US"/>
          </a:p>
        </p:txBody>
      </p:sp>
      <p:sp>
        <p:nvSpPr>
          <p:cNvPr id="6" name="页脚占位符 5">
            <a:extLst>
              <a:ext uri="{FF2B5EF4-FFF2-40B4-BE49-F238E27FC236}">
                <a16:creationId xmlns:a16="http://schemas.microsoft.com/office/drawing/2014/main" id="{A816BB26-6291-85C2-96B6-1296DDC6748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5238FC5-8AF8-4E2E-8159-1711BF70A115}"/>
              </a:ext>
            </a:extLst>
          </p:cNvPr>
          <p:cNvSpPr>
            <a:spLocks noGrp="1"/>
          </p:cNvSpPr>
          <p:nvPr>
            <p:ph type="sldNum" sz="quarter" idx="12"/>
          </p:nvPr>
        </p:nvSpPr>
        <p:spPr/>
        <p:txBody>
          <a:bodyPr/>
          <a:lstStyle/>
          <a:p>
            <a:fld id="{D5D45EAA-7FCB-40B8-BB90-22C71902CE3A}" type="slidenum">
              <a:rPr lang="zh-CN" altLang="en-US" smtClean="0"/>
              <a:t>‹#›</a:t>
            </a:fld>
            <a:endParaRPr lang="zh-CN" altLang="en-US"/>
          </a:p>
        </p:txBody>
      </p:sp>
    </p:spTree>
    <p:extLst>
      <p:ext uri="{BB962C8B-B14F-4D97-AF65-F5344CB8AC3E}">
        <p14:creationId xmlns:p14="http://schemas.microsoft.com/office/powerpoint/2010/main" val="431074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F5A0A-37C2-86A3-8870-29CA75C6AB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36C46FE-1A3E-B3A5-AF44-D7240FC21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11CBD16-D1D0-B5E0-CFD4-99CF8CA7BB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8CF0E7B-7CB8-EA3A-32D8-5E0C5223E5C6}"/>
              </a:ext>
            </a:extLst>
          </p:cNvPr>
          <p:cNvSpPr>
            <a:spLocks noGrp="1"/>
          </p:cNvSpPr>
          <p:nvPr>
            <p:ph type="dt" sz="half" idx="10"/>
          </p:nvPr>
        </p:nvSpPr>
        <p:spPr/>
        <p:txBody>
          <a:bodyPr/>
          <a:lstStyle/>
          <a:p>
            <a:fld id="{2D7B86BB-C65D-4490-BF89-2D647564FB0A}" type="datetimeFigureOut">
              <a:rPr lang="zh-CN" altLang="en-US" smtClean="0"/>
              <a:t>2023/3/31</a:t>
            </a:fld>
            <a:endParaRPr lang="zh-CN" altLang="en-US"/>
          </a:p>
        </p:txBody>
      </p:sp>
      <p:sp>
        <p:nvSpPr>
          <p:cNvPr id="6" name="页脚占位符 5">
            <a:extLst>
              <a:ext uri="{FF2B5EF4-FFF2-40B4-BE49-F238E27FC236}">
                <a16:creationId xmlns:a16="http://schemas.microsoft.com/office/drawing/2014/main" id="{25313356-ED77-0919-1193-CEA56F73D41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17AE71B-0A77-D680-D069-B7CD6D77A121}"/>
              </a:ext>
            </a:extLst>
          </p:cNvPr>
          <p:cNvSpPr>
            <a:spLocks noGrp="1"/>
          </p:cNvSpPr>
          <p:nvPr>
            <p:ph type="sldNum" sz="quarter" idx="12"/>
          </p:nvPr>
        </p:nvSpPr>
        <p:spPr/>
        <p:txBody>
          <a:bodyPr/>
          <a:lstStyle/>
          <a:p>
            <a:fld id="{D5D45EAA-7FCB-40B8-BB90-22C71902CE3A}" type="slidenum">
              <a:rPr lang="zh-CN" altLang="en-US" smtClean="0"/>
              <a:t>‹#›</a:t>
            </a:fld>
            <a:endParaRPr lang="zh-CN" altLang="en-US"/>
          </a:p>
        </p:txBody>
      </p:sp>
    </p:spTree>
    <p:extLst>
      <p:ext uri="{BB962C8B-B14F-4D97-AF65-F5344CB8AC3E}">
        <p14:creationId xmlns:p14="http://schemas.microsoft.com/office/powerpoint/2010/main" val="3442571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97EA953-8BD2-3866-3101-FEF78C5D3B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CE4D758-0A71-2497-C0A4-0285E9A3E0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B04C9B-EA5F-9829-49D2-1A95F3E40D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7B86BB-C65D-4490-BF89-2D647564FB0A}" type="datetimeFigureOut">
              <a:rPr lang="zh-CN" altLang="en-US" smtClean="0"/>
              <a:t>2023/3/31</a:t>
            </a:fld>
            <a:endParaRPr lang="zh-CN" altLang="en-US"/>
          </a:p>
        </p:txBody>
      </p:sp>
      <p:sp>
        <p:nvSpPr>
          <p:cNvPr id="5" name="页脚占位符 4">
            <a:extLst>
              <a:ext uri="{FF2B5EF4-FFF2-40B4-BE49-F238E27FC236}">
                <a16:creationId xmlns:a16="http://schemas.microsoft.com/office/drawing/2014/main" id="{D4EA335D-D6FD-7154-2EE1-411AACB302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09003FE-0C8F-3E64-FBA2-4D07B6856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45EAA-7FCB-40B8-BB90-22C71902CE3A}" type="slidenum">
              <a:rPr lang="zh-CN" altLang="en-US" smtClean="0"/>
              <a:t>‹#›</a:t>
            </a:fld>
            <a:endParaRPr lang="zh-CN" altLang="en-US"/>
          </a:p>
        </p:txBody>
      </p:sp>
    </p:spTree>
    <p:extLst>
      <p:ext uri="{BB962C8B-B14F-4D97-AF65-F5344CB8AC3E}">
        <p14:creationId xmlns:p14="http://schemas.microsoft.com/office/powerpoint/2010/main" val="180270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5" y="4"/>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5" y="1123953"/>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2" y="6235704"/>
            <a:ext cx="1388536" cy="206381"/>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669926" y="6235704"/>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599" y="6235704"/>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fld id="{5DD3DB80-B894-403A-B48E-6FDC1A72010E}" type="slidenum">
              <a:rPr lang="zh-CN" altLang="en-US" smtClean="0"/>
              <a:t>‹#›</a:t>
            </a:fld>
            <a:endParaRPr lang="zh-CN" altLang="en-US"/>
          </a:p>
        </p:txBody>
      </p:sp>
      <p:cxnSp>
        <p:nvCxnSpPr>
          <p:cNvPr id="7" name="直接连接符 6"/>
          <p:cNvCxnSpPr/>
          <p:nvPr userDrawn="1"/>
        </p:nvCxnSpPr>
        <p:spPr>
          <a:xfrm>
            <a:off x="669925"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02582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70.png"/><Relationship Id="rId7" Type="http://schemas.openxmlformats.org/officeDocument/2006/relationships/image" Target="../media/image16.png"/><Relationship Id="rId12"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72.png"/><Relationship Id="rId11" Type="http://schemas.openxmlformats.org/officeDocument/2006/relationships/image" Target="../media/image76.png"/><Relationship Id="rId5" Type="http://schemas.openxmlformats.org/officeDocument/2006/relationships/image" Target="../media/image71.png"/><Relationship Id="rId10" Type="http://schemas.openxmlformats.org/officeDocument/2006/relationships/image" Target="../media/image75.png"/><Relationship Id="rId4" Type="http://schemas.openxmlformats.org/officeDocument/2006/relationships/image" Target="../media/image700.png"/><Relationship Id="rId9" Type="http://schemas.openxmlformats.org/officeDocument/2006/relationships/image" Target="../media/image74.png"/><Relationship Id="rId14" Type="http://schemas.openxmlformats.org/officeDocument/2006/relationships/image" Target="../media/image68.png"/></Relationships>
</file>

<file path=ppt/slides/_rels/slide1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0.xml"/><Relationship Id="rId4" Type="http://schemas.openxmlformats.org/officeDocument/2006/relationships/image" Target="../media/image87.png"/></Relationships>
</file>

<file path=ppt/slides/_rels/slide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0.xml"/><Relationship Id="rId5" Type="http://schemas.openxmlformats.org/officeDocument/2006/relationships/image" Target="../media/image880.png"/><Relationship Id="rId4" Type="http://schemas.openxmlformats.org/officeDocument/2006/relationships/image" Target="../media/image90.png"/></Relationships>
</file>

<file path=ppt/slides/_rels/slide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0.xml"/><Relationship Id="rId6" Type="http://schemas.openxmlformats.org/officeDocument/2006/relationships/image" Target="../media/image930.png"/><Relationship Id="rId5" Type="http://schemas.openxmlformats.org/officeDocument/2006/relationships/image" Target="../media/image93.png"/><Relationship Id="rId4" Type="http://schemas.openxmlformats.org/officeDocument/2006/relationships/image" Target="../media/image910.png"/></Relationships>
</file>

<file path=ppt/slides/_rels/slide16.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0.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8.xml.rels><?xml version="1.0" encoding="UTF-8" standalone="yes"?>
<Relationships xmlns="http://schemas.openxmlformats.org/package/2006/relationships"><Relationship Id="rId8" Type="http://schemas.openxmlformats.org/officeDocument/2006/relationships/image" Target="../media/image1030.png"/><Relationship Id="rId13" Type="http://schemas.openxmlformats.org/officeDocument/2006/relationships/image" Target="../media/image108.png"/><Relationship Id="rId3" Type="http://schemas.openxmlformats.org/officeDocument/2006/relationships/image" Target="../media/image980.png"/><Relationship Id="rId7" Type="http://schemas.openxmlformats.org/officeDocument/2006/relationships/image" Target="../media/image1020.png"/><Relationship Id="rId12" Type="http://schemas.openxmlformats.org/officeDocument/2006/relationships/image" Target="../media/image107.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105.png"/><Relationship Id="rId11" Type="http://schemas.openxmlformats.org/officeDocument/2006/relationships/image" Target="../media/image1060.png"/><Relationship Id="rId5" Type="http://schemas.openxmlformats.org/officeDocument/2006/relationships/image" Target="../media/image1000.png"/><Relationship Id="rId10" Type="http://schemas.openxmlformats.org/officeDocument/2006/relationships/image" Target="../media/image1050.png"/><Relationship Id="rId4" Type="http://schemas.openxmlformats.org/officeDocument/2006/relationships/image" Target="../media/image104.png"/><Relationship Id="rId9" Type="http://schemas.openxmlformats.org/officeDocument/2006/relationships/image" Target="../media/image106.png"/></Relationships>
</file>

<file path=ppt/slides/_rels/slide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0.xml"/><Relationship Id="rId5" Type="http://schemas.openxmlformats.org/officeDocument/2006/relationships/image" Target="../media/image112.png"/><Relationship Id="rId4" Type="http://schemas.openxmlformats.org/officeDocument/2006/relationships/image" Target="../media/image111.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114.png"/><Relationship Id="rId4" Type="http://schemas.openxmlformats.org/officeDocument/2006/relationships/image" Target="../media/image113.png"/></Relationships>
</file>

<file path=ppt/slides/_rels/slide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117.png"/><Relationship Id="rId4" Type="http://schemas.openxmlformats.org/officeDocument/2006/relationships/image" Target="../media/image116.png"/></Relationships>
</file>

<file path=ppt/slides/_rels/slide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50.png"/><Relationship Id="rId1" Type="http://schemas.openxmlformats.org/officeDocument/2006/relationships/slideLayout" Target="../slideLayouts/slideLayout20.xml"/><Relationship Id="rId5" Type="http://schemas.openxmlformats.org/officeDocument/2006/relationships/image" Target="../media/image120.png"/><Relationship Id="rId4" Type="http://schemas.openxmlformats.org/officeDocument/2006/relationships/image" Target="../media/image119.png"/></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21.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image" Target="../media/image122.png"/><Relationship Id="rId1" Type="http://schemas.openxmlformats.org/officeDocument/2006/relationships/slideLayout" Target="../slideLayouts/slideLayout20.xml"/><Relationship Id="rId6" Type="http://schemas.openxmlformats.org/officeDocument/2006/relationships/image" Target="../media/image1240.png"/><Relationship Id="rId5" Type="http://schemas.openxmlformats.org/officeDocument/2006/relationships/image" Target="../media/image1230.png"/><Relationship Id="rId4" Type="http://schemas.openxmlformats.org/officeDocument/2006/relationships/image" Target="../media/image1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0.xml"/><Relationship Id="rId5" Type="http://schemas.openxmlformats.org/officeDocument/2006/relationships/image" Target="../media/image23.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0.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24.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0.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6.png"/><Relationship Id="rId1" Type="http://schemas.openxmlformats.org/officeDocument/2006/relationships/slideLayout" Target="../slideLayouts/slideLayout20.xml"/><Relationship Id="rId5" Type="http://schemas.openxmlformats.org/officeDocument/2006/relationships/image" Target="../media/image63.png"/><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55AE037-B600-CD90-F678-BF711E8CD843}"/>
              </a:ext>
            </a:extLst>
          </p:cNvPr>
          <p:cNvSpPr txBox="1"/>
          <p:nvPr/>
        </p:nvSpPr>
        <p:spPr>
          <a:xfrm>
            <a:off x="1423679" y="1747586"/>
            <a:ext cx="9818714" cy="1319336"/>
          </a:xfrm>
          <a:prstGeom prst="rect">
            <a:avLst/>
          </a:prstGeom>
          <a:noFill/>
        </p:spPr>
        <p:txBody>
          <a:bodyPr wrap="none" rtlCol="0">
            <a:spAutoFit/>
          </a:bodyPr>
          <a:lstStyle/>
          <a:p>
            <a:pPr algn="ctr">
              <a:lnSpc>
                <a:spcPct val="150000"/>
              </a:lnSpc>
            </a:pPr>
            <a:r>
              <a:rPr lang="en-US" altLang="zh-CN" sz="2800" b="1" dirty="0"/>
              <a:t>The Matrix Mechanism:</a:t>
            </a:r>
          </a:p>
          <a:p>
            <a:pPr algn="ctr">
              <a:lnSpc>
                <a:spcPct val="150000"/>
              </a:lnSpc>
            </a:pPr>
            <a:r>
              <a:rPr lang="en-US" altLang="zh-CN" sz="2800" b="1" dirty="0"/>
              <a:t>optimizing liner counting queries under differential privacy</a:t>
            </a:r>
            <a:endParaRPr lang="zh-CN" altLang="en-US" sz="2800" b="1" dirty="0"/>
          </a:p>
        </p:txBody>
      </p:sp>
      <p:sp>
        <p:nvSpPr>
          <p:cNvPr id="4" name="文本框 3">
            <a:extLst>
              <a:ext uri="{FF2B5EF4-FFF2-40B4-BE49-F238E27FC236}">
                <a16:creationId xmlns:a16="http://schemas.microsoft.com/office/drawing/2014/main" id="{F20A9A9D-764F-0966-335F-EB7358AC92FB}"/>
              </a:ext>
            </a:extLst>
          </p:cNvPr>
          <p:cNvSpPr txBox="1"/>
          <p:nvPr/>
        </p:nvSpPr>
        <p:spPr>
          <a:xfrm>
            <a:off x="394295" y="6077216"/>
            <a:ext cx="8099191" cy="646331"/>
          </a:xfrm>
          <a:prstGeom prst="rect">
            <a:avLst/>
          </a:prstGeom>
          <a:noFill/>
        </p:spPr>
        <p:txBody>
          <a:bodyPr wrap="square">
            <a:spAutoFit/>
          </a:bodyPr>
          <a:lstStyle/>
          <a:p>
            <a:r>
              <a:rPr lang="en-US" altLang="zh-CN" b="0" i="0" dirty="0">
                <a:solidFill>
                  <a:srgbClr val="2E414F"/>
                </a:solidFill>
                <a:effectLst/>
                <a:latin typeface="Roboto" panose="02000000000000000000" pitchFamily="2" charset="0"/>
              </a:rPr>
              <a:t>Li, Chao et al. “The matrix mechanism: optimizing linear counting queries under differential privacy.” </a:t>
            </a:r>
            <a:r>
              <a:rPr lang="en-US" altLang="zh-CN" b="0" i="1" dirty="0">
                <a:solidFill>
                  <a:srgbClr val="2E414F"/>
                </a:solidFill>
                <a:effectLst/>
                <a:latin typeface="Roboto" panose="02000000000000000000" pitchFamily="2" charset="0"/>
              </a:rPr>
              <a:t>The VLDB Journal</a:t>
            </a:r>
            <a:r>
              <a:rPr lang="en-US" altLang="zh-CN" b="0" i="0" dirty="0">
                <a:solidFill>
                  <a:srgbClr val="2E414F"/>
                </a:solidFill>
                <a:effectLst/>
                <a:latin typeface="Roboto" panose="02000000000000000000" pitchFamily="2" charset="0"/>
              </a:rPr>
              <a:t> 24 (2015): 757-781.</a:t>
            </a:r>
            <a:endParaRPr lang="zh-CN" altLang="en-US" dirty="0"/>
          </a:p>
        </p:txBody>
      </p:sp>
      <p:sp>
        <p:nvSpPr>
          <p:cNvPr id="6" name="文本框 5">
            <a:extLst>
              <a:ext uri="{FF2B5EF4-FFF2-40B4-BE49-F238E27FC236}">
                <a16:creationId xmlns:a16="http://schemas.microsoft.com/office/drawing/2014/main" id="{5D5F138C-7649-25BD-772C-8A42E1262FDB}"/>
              </a:ext>
            </a:extLst>
          </p:cNvPr>
          <p:cNvSpPr txBox="1"/>
          <p:nvPr/>
        </p:nvSpPr>
        <p:spPr>
          <a:xfrm>
            <a:off x="5094556" y="4142416"/>
            <a:ext cx="2476960" cy="1296637"/>
          </a:xfrm>
          <a:prstGeom prst="rect">
            <a:avLst/>
          </a:prstGeom>
          <a:noFill/>
        </p:spPr>
        <p:txBody>
          <a:bodyPr wrap="none" rtlCol="0">
            <a:spAutoFit/>
          </a:bodyPr>
          <a:lstStyle/>
          <a:p>
            <a:pPr>
              <a:lnSpc>
                <a:spcPct val="150000"/>
              </a:lnSpc>
            </a:pPr>
            <a:r>
              <a:rPr lang="zh-CN" altLang="en-US" b="1" dirty="0"/>
              <a:t>报告人：刘鑫</a:t>
            </a:r>
            <a:endParaRPr lang="en-US" altLang="zh-CN" b="1" dirty="0"/>
          </a:p>
          <a:p>
            <a:pPr>
              <a:lnSpc>
                <a:spcPct val="150000"/>
              </a:lnSpc>
            </a:pPr>
            <a:r>
              <a:rPr lang="zh-CN" altLang="en-US" b="1" dirty="0"/>
              <a:t>指导老师：张美范</a:t>
            </a:r>
            <a:endParaRPr lang="en-US" altLang="zh-CN" b="1" dirty="0"/>
          </a:p>
          <a:p>
            <a:pPr>
              <a:lnSpc>
                <a:spcPct val="150000"/>
              </a:lnSpc>
            </a:pPr>
            <a:r>
              <a:rPr lang="zh-CN" altLang="en-US" b="1" dirty="0"/>
              <a:t>报告日期：</a:t>
            </a:r>
            <a:r>
              <a:rPr lang="en-US" altLang="zh-CN" b="1" dirty="0"/>
              <a:t>2023.03.31</a:t>
            </a:r>
            <a:endParaRPr lang="zh-CN" altLang="en-US"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FDC122-1B92-244C-0DB1-3FD9F202D118}"/>
              </a:ext>
            </a:extLst>
          </p:cNvPr>
          <p:cNvSpPr>
            <a:spLocks noGrp="1"/>
          </p:cNvSpPr>
          <p:nvPr>
            <p:ph type="title"/>
          </p:nvPr>
        </p:nvSpPr>
        <p:spPr/>
        <p:txBody>
          <a:bodyPr>
            <a:normAutofit/>
          </a:bodyPr>
          <a:lstStyle/>
          <a:p>
            <a:r>
              <a:rPr lang="zh-CN" altLang="en-US" sz="3600" dirty="0"/>
              <a:t>矩阵机制 </a:t>
            </a:r>
            <a:r>
              <a:rPr lang="en-US" altLang="zh-CN" sz="3600" dirty="0"/>
              <a:t>The matrix mechanism</a:t>
            </a:r>
            <a:endParaRPr lang="zh-CN" altLang="en-US" sz="3600" dirty="0"/>
          </a:p>
        </p:txBody>
      </p:sp>
      <p:sp>
        <p:nvSpPr>
          <p:cNvPr id="3" name="灯片编号占位符 2">
            <a:extLst>
              <a:ext uri="{FF2B5EF4-FFF2-40B4-BE49-F238E27FC236}">
                <a16:creationId xmlns:a16="http://schemas.microsoft.com/office/drawing/2014/main" id="{FD7678D9-E349-92B3-1665-B14C1AD84754}"/>
              </a:ext>
            </a:extLst>
          </p:cNvPr>
          <p:cNvSpPr>
            <a:spLocks noGrp="1"/>
          </p:cNvSpPr>
          <p:nvPr>
            <p:ph type="sldNum" sz="quarter" idx="12"/>
          </p:nvPr>
        </p:nvSpPr>
        <p:spPr/>
        <p:txBody>
          <a:bodyPr/>
          <a:lstStyle/>
          <a:p>
            <a:fld id="{5DD3DB80-B894-403A-B48E-6FDC1A72010E}" type="slidenum">
              <a:rPr lang="zh-CN" altLang="en-US" smtClean="0"/>
              <a:t>10</a:t>
            </a:fld>
            <a:endParaRPr lang="zh-CN" altLang="en-US"/>
          </a:p>
        </p:txBody>
      </p:sp>
      <p:pic>
        <p:nvPicPr>
          <p:cNvPr id="5" name="图片 4">
            <a:extLst>
              <a:ext uri="{FF2B5EF4-FFF2-40B4-BE49-F238E27FC236}">
                <a16:creationId xmlns:a16="http://schemas.microsoft.com/office/drawing/2014/main" id="{C02332FD-9529-BA01-8A1B-A9B48DC4CA8E}"/>
              </a:ext>
            </a:extLst>
          </p:cNvPr>
          <p:cNvPicPr>
            <a:picLocks noChangeAspect="1"/>
          </p:cNvPicPr>
          <p:nvPr/>
        </p:nvPicPr>
        <p:blipFill>
          <a:blip r:embed="rId3"/>
          <a:stretch>
            <a:fillRect/>
          </a:stretch>
        </p:blipFill>
        <p:spPr>
          <a:xfrm>
            <a:off x="4390143" y="1215416"/>
            <a:ext cx="3410125" cy="438173"/>
          </a:xfrm>
          <a:prstGeom prst="rect">
            <a:avLst/>
          </a:prstGeom>
        </p:spPr>
      </p:pic>
      <p:sp>
        <p:nvSpPr>
          <p:cNvPr id="6" name="文本框 5">
            <a:extLst>
              <a:ext uri="{FF2B5EF4-FFF2-40B4-BE49-F238E27FC236}">
                <a16:creationId xmlns:a16="http://schemas.microsoft.com/office/drawing/2014/main" id="{6390E5E5-DC80-7AA3-40F3-AFE7550D2BA6}"/>
              </a:ext>
            </a:extLst>
          </p:cNvPr>
          <p:cNvSpPr txBox="1"/>
          <p:nvPr/>
        </p:nvSpPr>
        <p:spPr>
          <a:xfrm>
            <a:off x="669925" y="1840305"/>
            <a:ext cx="11232562"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b="1" dirty="0"/>
              <a:t>差分隐私机制的选择</a:t>
            </a:r>
            <a:r>
              <a:rPr lang="zh-CN" altLang="en-US" dirty="0"/>
              <a:t>会影响误差分析的难度以及找到查询策略</a:t>
            </a:r>
            <a:r>
              <a:rPr lang="en-US" altLang="zh-CN" dirty="0"/>
              <a:t>A</a:t>
            </a:r>
            <a:r>
              <a:rPr lang="zh-CN" altLang="en-US" dirty="0"/>
              <a:t>以最小化给定工作负载</a:t>
            </a:r>
            <a:r>
              <a:rPr lang="en-US" altLang="zh-CN" dirty="0"/>
              <a:t>W</a:t>
            </a:r>
            <a:r>
              <a:rPr lang="zh-CN" altLang="en-US" dirty="0"/>
              <a:t>的误差的复杂性。</a:t>
            </a:r>
          </a:p>
        </p:txBody>
      </p:sp>
      <p:sp>
        <p:nvSpPr>
          <p:cNvPr id="7" name="文本框 6">
            <a:extLst>
              <a:ext uri="{FF2B5EF4-FFF2-40B4-BE49-F238E27FC236}">
                <a16:creationId xmlns:a16="http://schemas.microsoft.com/office/drawing/2014/main" id="{1FA15C1D-B744-E612-EAFC-9C83F09BAA74}"/>
              </a:ext>
            </a:extLst>
          </p:cNvPr>
          <p:cNvSpPr txBox="1"/>
          <p:nvPr/>
        </p:nvSpPr>
        <p:spPr>
          <a:xfrm>
            <a:off x="669925" y="2320102"/>
            <a:ext cx="4628190"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a:t>本文重点关注</a:t>
            </a:r>
            <a:r>
              <a:rPr lang="zh-CN" altLang="en-US" dirty="0">
                <a:solidFill>
                  <a:srgbClr val="FF0000"/>
                </a:solidFill>
              </a:rPr>
              <a:t>数据独立</a:t>
            </a:r>
            <a:r>
              <a:rPr lang="zh-CN" altLang="en-US" dirty="0"/>
              <a:t>的差分隐私算法：</a:t>
            </a:r>
          </a:p>
        </p:txBody>
      </p:sp>
      <p:pic>
        <p:nvPicPr>
          <p:cNvPr id="9" name="图片 8">
            <a:extLst>
              <a:ext uri="{FF2B5EF4-FFF2-40B4-BE49-F238E27FC236}">
                <a16:creationId xmlns:a16="http://schemas.microsoft.com/office/drawing/2014/main" id="{87B05878-21B3-DC5D-71FE-41E41195FF17}"/>
              </a:ext>
            </a:extLst>
          </p:cNvPr>
          <p:cNvPicPr>
            <a:picLocks noChangeAspect="1"/>
          </p:cNvPicPr>
          <p:nvPr/>
        </p:nvPicPr>
        <p:blipFill>
          <a:blip r:embed="rId4"/>
          <a:stretch>
            <a:fillRect/>
          </a:stretch>
        </p:blipFill>
        <p:spPr>
          <a:xfrm>
            <a:off x="1866895" y="2903598"/>
            <a:ext cx="2317869" cy="393720"/>
          </a:xfrm>
          <a:prstGeom prst="rect">
            <a:avLst/>
          </a:prstGeom>
        </p:spPr>
      </p:pic>
      <p:pic>
        <p:nvPicPr>
          <p:cNvPr id="11" name="图片 10">
            <a:extLst>
              <a:ext uri="{FF2B5EF4-FFF2-40B4-BE49-F238E27FC236}">
                <a16:creationId xmlns:a16="http://schemas.microsoft.com/office/drawing/2014/main" id="{C01F1FA3-A7A2-60F3-6DB9-15A27FF69FD2}"/>
              </a:ext>
            </a:extLst>
          </p:cNvPr>
          <p:cNvPicPr>
            <a:picLocks noChangeAspect="1"/>
          </p:cNvPicPr>
          <p:nvPr/>
        </p:nvPicPr>
        <p:blipFill>
          <a:blip r:embed="rId5"/>
          <a:stretch>
            <a:fillRect/>
          </a:stretch>
        </p:blipFill>
        <p:spPr>
          <a:xfrm>
            <a:off x="4390143" y="2895041"/>
            <a:ext cx="6128065" cy="698536"/>
          </a:xfrm>
          <a:prstGeom prst="rect">
            <a:avLst/>
          </a:prstGeom>
        </p:spPr>
      </p:pic>
      <p:sp>
        <p:nvSpPr>
          <p:cNvPr id="12" name="矩形 11">
            <a:extLst>
              <a:ext uri="{FF2B5EF4-FFF2-40B4-BE49-F238E27FC236}">
                <a16:creationId xmlns:a16="http://schemas.microsoft.com/office/drawing/2014/main" id="{56984C50-6853-F94A-F3B0-A837D1C973B4}"/>
              </a:ext>
            </a:extLst>
          </p:cNvPr>
          <p:cNvSpPr/>
          <p:nvPr/>
        </p:nvSpPr>
        <p:spPr>
          <a:xfrm>
            <a:off x="669925" y="2746450"/>
            <a:ext cx="10850562" cy="92017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C2D199A-2B71-9D2D-43B0-7FFDEB0E6AB3}"/>
              </a:ext>
            </a:extLst>
          </p:cNvPr>
          <p:cNvSpPr txBox="1"/>
          <p:nvPr/>
        </p:nvSpPr>
        <p:spPr>
          <a:xfrm>
            <a:off x="669925" y="3834103"/>
            <a:ext cx="3627916"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a:t>为</a:t>
            </a:r>
            <a:r>
              <a:rPr lang="en-US" altLang="zh-CN" dirty="0"/>
              <a:t>A</a:t>
            </a:r>
            <a:r>
              <a:rPr lang="zh-CN" altLang="en-US" dirty="0"/>
              <a:t>的每个查询添加独立的噪声</a:t>
            </a:r>
          </a:p>
        </p:txBody>
      </p:sp>
      <p:sp>
        <p:nvSpPr>
          <p:cNvPr id="14" name="文本框 13">
            <a:extLst>
              <a:ext uri="{FF2B5EF4-FFF2-40B4-BE49-F238E27FC236}">
                <a16:creationId xmlns:a16="http://schemas.microsoft.com/office/drawing/2014/main" id="{72715420-DFE6-3CA0-F8B5-8164CBCD6D2D}"/>
              </a:ext>
            </a:extLst>
          </p:cNvPr>
          <p:cNvSpPr txBox="1"/>
          <p:nvPr/>
        </p:nvSpPr>
        <p:spPr>
          <a:xfrm>
            <a:off x="4602685" y="3834103"/>
            <a:ext cx="4095993"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a:t>添加噪声的标准差同</a:t>
            </a:r>
            <a:r>
              <a:rPr lang="en-US" altLang="zh-CN" dirty="0"/>
              <a:t>||A||</a:t>
            </a:r>
            <a:r>
              <a:rPr lang="zh-CN" altLang="en-US" dirty="0"/>
              <a:t>呈线性放大</a:t>
            </a:r>
          </a:p>
        </p:txBody>
      </p:sp>
      <p:pic>
        <p:nvPicPr>
          <p:cNvPr id="16" name="图片 15">
            <a:extLst>
              <a:ext uri="{FF2B5EF4-FFF2-40B4-BE49-F238E27FC236}">
                <a16:creationId xmlns:a16="http://schemas.microsoft.com/office/drawing/2014/main" id="{F222E282-63D2-90B1-6DD1-704A8FB43169}"/>
              </a:ext>
            </a:extLst>
          </p:cNvPr>
          <p:cNvPicPr>
            <a:picLocks noChangeAspect="1"/>
          </p:cNvPicPr>
          <p:nvPr/>
        </p:nvPicPr>
        <p:blipFill>
          <a:blip r:embed="rId6"/>
          <a:stretch>
            <a:fillRect/>
          </a:stretch>
        </p:blipFill>
        <p:spPr>
          <a:xfrm>
            <a:off x="2895647" y="4359028"/>
            <a:ext cx="2578233" cy="419122"/>
          </a:xfrm>
          <a:prstGeom prst="rect">
            <a:avLst/>
          </a:prstGeom>
        </p:spPr>
      </p:pic>
      <p:sp>
        <p:nvSpPr>
          <p:cNvPr id="17" name="文本框 16">
            <a:extLst>
              <a:ext uri="{FF2B5EF4-FFF2-40B4-BE49-F238E27FC236}">
                <a16:creationId xmlns:a16="http://schemas.microsoft.com/office/drawing/2014/main" id="{BB1D23B6-FBD0-4830-FF2C-9E752CF8BE66}"/>
              </a:ext>
            </a:extLst>
          </p:cNvPr>
          <p:cNvSpPr txBox="1"/>
          <p:nvPr/>
        </p:nvSpPr>
        <p:spPr>
          <a:xfrm>
            <a:off x="6299710" y="4368551"/>
            <a:ext cx="4621778" cy="369332"/>
          </a:xfrm>
          <a:prstGeom prst="rect">
            <a:avLst/>
          </a:prstGeom>
          <a:noFill/>
        </p:spPr>
        <p:txBody>
          <a:bodyPr wrap="none" rtlCol="0">
            <a:spAutoFit/>
          </a:bodyPr>
          <a:lstStyle/>
          <a:p>
            <a:r>
              <a:rPr lang="en-US" altLang="zh-CN" dirty="0"/>
              <a:t>Laplace</a:t>
            </a:r>
            <a:r>
              <a:rPr lang="zh-CN" altLang="en-US" dirty="0"/>
              <a:t>、</a:t>
            </a:r>
            <a:r>
              <a:rPr lang="en-US" altLang="zh-CN" dirty="0"/>
              <a:t>Gaussian</a:t>
            </a:r>
            <a:r>
              <a:rPr lang="zh-CN" altLang="en-US" dirty="0"/>
              <a:t>、</a:t>
            </a:r>
            <a:r>
              <a:rPr lang="en-US" altLang="zh-CN" dirty="0"/>
              <a:t>geometric</a:t>
            </a:r>
            <a:r>
              <a:rPr lang="zh-CN" altLang="en-US" dirty="0"/>
              <a:t>、</a:t>
            </a:r>
            <a:r>
              <a:rPr lang="en-US" altLang="zh-CN" dirty="0"/>
              <a:t>K-norm…</a:t>
            </a:r>
            <a:endParaRPr lang="zh-CN" altLang="en-US" dirty="0"/>
          </a:p>
        </p:txBody>
      </p:sp>
      <p:sp>
        <p:nvSpPr>
          <p:cNvPr id="18" name="文本框 17">
            <a:extLst>
              <a:ext uri="{FF2B5EF4-FFF2-40B4-BE49-F238E27FC236}">
                <a16:creationId xmlns:a16="http://schemas.microsoft.com/office/drawing/2014/main" id="{9973897E-6F52-4EED-069D-ED5BAA65D447}"/>
              </a:ext>
            </a:extLst>
          </p:cNvPr>
          <p:cNvSpPr txBox="1"/>
          <p:nvPr/>
        </p:nvSpPr>
        <p:spPr>
          <a:xfrm>
            <a:off x="669925" y="4904842"/>
            <a:ext cx="2089033"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a:solidFill>
                  <a:srgbClr val="FF0000"/>
                </a:solidFill>
              </a:rPr>
              <a:t>矩阵机制表示</a:t>
            </a:r>
            <a:r>
              <a:rPr lang="zh-CN" altLang="en-US" dirty="0"/>
              <a:t>：</a:t>
            </a:r>
          </a:p>
        </p:txBody>
      </p:sp>
      <p:pic>
        <p:nvPicPr>
          <p:cNvPr id="20" name="图片 19">
            <a:extLst>
              <a:ext uri="{FF2B5EF4-FFF2-40B4-BE49-F238E27FC236}">
                <a16:creationId xmlns:a16="http://schemas.microsoft.com/office/drawing/2014/main" id="{DD1B8562-C6E9-A992-E5C2-FE6EF5491DC2}"/>
              </a:ext>
            </a:extLst>
          </p:cNvPr>
          <p:cNvPicPr>
            <a:picLocks noChangeAspect="1"/>
          </p:cNvPicPr>
          <p:nvPr/>
        </p:nvPicPr>
        <p:blipFill>
          <a:blip r:embed="rId7"/>
          <a:stretch>
            <a:fillRect/>
          </a:stretch>
        </p:blipFill>
        <p:spPr>
          <a:xfrm>
            <a:off x="3184233" y="5274174"/>
            <a:ext cx="3727642" cy="336567"/>
          </a:xfrm>
          <a:prstGeom prst="rect">
            <a:avLst/>
          </a:prstGeom>
        </p:spPr>
      </p:pic>
      <p:pic>
        <p:nvPicPr>
          <p:cNvPr id="21" name="图片 20">
            <a:extLst>
              <a:ext uri="{FF2B5EF4-FFF2-40B4-BE49-F238E27FC236}">
                <a16:creationId xmlns:a16="http://schemas.microsoft.com/office/drawing/2014/main" id="{6B248496-74E2-338B-4D23-D2BFECB6AAC9}"/>
              </a:ext>
            </a:extLst>
          </p:cNvPr>
          <p:cNvPicPr>
            <a:picLocks noChangeAspect="1"/>
          </p:cNvPicPr>
          <p:nvPr/>
        </p:nvPicPr>
        <p:blipFill>
          <a:blip r:embed="rId8"/>
          <a:stretch>
            <a:fillRect/>
          </a:stretch>
        </p:blipFill>
        <p:spPr>
          <a:xfrm>
            <a:off x="8414458" y="5057307"/>
            <a:ext cx="3302170" cy="419122"/>
          </a:xfrm>
          <a:prstGeom prst="rect">
            <a:avLst/>
          </a:prstGeom>
        </p:spPr>
      </p:pic>
      <p:pic>
        <p:nvPicPr>
          <p:cNvPr id="22" name="图片 21">
            <a:extLst>
              <a:ext uri="{FF2B5EF4-FFF2-40B4-BE49-F238E27FC236}">
                <a16:creationId xmlns:a16="http://schemas.microsoft.com/office/drawing/2014/main" id="{4EC705F5-DC93-6743-BAFE-2A8EED05293D}"/>
              </a:ext>
            </a:extLst>
          </p:cNvPr>
          <p:cNvPicPr>
            <a:picLocks noChangeAspect="1"/>
          </p:cNvPicPr>
          <p:nvPr/>
        </p:nvPicPr>
        <p:blipFill>
          <a:blip r:embed="rId9"/>
          <a:stretch>
            <a:fillRect/>
          </a:stretch>
        </p:blipFill>
        <p:spPr>
          <a:xfrm>
            <a:off x="8411283" y="5693114"/>
            <a:ext cx="3308520" cy="419122"/>
          </a:xfrm>
          <a:prstGeom prst="rect">
            <a:avLst/>
          </a:prstGeom>
        </p:spPr>
      </p:pic>
      <p:sp>
        <p:nvSpPr>
          <p:cNvPr id="23" name="文本框 22">
            <a:extLst>
              <a:ext uri="{FF2B5EF4-FFF2-40B4-BE49-F238E27FC236}">
                <a16:creationId xmlns:a16="http://schemas.microsoft.com/office/drawing/2014/main" id="{6AEFFF8A-048F-FC2D-B7B6-6F8B32B8C191}"/>
              </a:ext>
            </a:extLst>
          </p:cNvPr>
          <p:cNvSpPr txBox="1"/>
          <p:nvPr/>
        </p:nvSpPr>
        <p:spPr>
          <a:xfrm>
            <a:off x="7337150" y="5273252"/>
            <a:ext cx="64633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zh-CN" altLang="en-US" dirty="0"/>
              <a:t>区别</a:t>
            </a:r>
          </a:p>
        </p:txBody>
      </p:sp>
      <p:sp>
        <p:nvSpPr>
          <p:cNvPr id="24" name="矩形 23">
            <a:extLst>
              <a:ext uri="{FF2B5EF4-FFF2-40B4-BE49-F238E27FC236}">
                <a16:creationId xmlns:a16="http://schemas.microsoft.com/office/drawing/2014/main" id="{EB4E09B6-0874-27CF-504A-7C1128B74757}"/>
              </a:ext>
            </a:extLst>
          </p:cNvPr>
          <p:cNvSpPr/>
          <p:nvPr/>
        </p:nvSpPr>
        <p:spPr>
          <a:xfrm>
            <a:off x="5590728" y="5216376"/>
            <a:ext cx="1315445" cy="47673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182C25C0-0F90-EBF3-01E5-4A4D5C63D5E4}"/>
              </a:ext>
            </a:extLst>
          </p:cNvPr>
          <p:cNvPicPr>
            <a:picLocks noChangeAspect="1"/>
          </p:cNvPicPr>
          <p:nvPr/>
        </p:nvPicPr>
        <p:blipFill>
          <a:blip r:embed="rId10"/>
          <a:stretch>
            <a:fillRect/>
          </a:stretch>
        </p:blipFill>
        <p:spPr>
          <a:xfrm>
            <a:off x="969892" y="5801070"/>
            <a:ext cx="654084" cy="311166"/>
          </a:xfrm>
          <a:prstGeom prst="rect">
            <a:avLst/>
          </a:prstGeom>
        </p:spPr>
      </p:pic>
      <p:sp>
        <p:nvSpPr>
          <p:cNvPr id="27" name="文本框 26">
            <a:extLst>
              <a:ext uri="{FF2B5EF4-FFF2-40B4-BE49-F238E27FC236}">
                <a16:creationId xmlns:a16="http://schemas.microsoft.com/office/drawing/2014/main" id="{7F5E70E7-5F38-5865-6AAF-B352D18619B3}"/>
              </a:ext>
            </a:extLst>
          </p:cNvPr>
          <p:cNvSpPr txBox="1"/>
          <p:nvPr/>
        </p:nvSpPr>
        <p:spPr>
          <a:xfrm>
            <a:off x="1623976" y="5771987"/>
            <a:ext cx="3570208" cy="369332"/>
          </a:xfrm>
          <a:prstGeom prst="rect">
            <a:avLst/>
          </a:prstGeom>
          <a:noFill/>
        </p:spPr>
        <p:txBody>
          <a:bodyPr wrap="none" rtlCol="0">
            <a:spAutoFit/>
          </a:bodyPr>
          <a:lstStyle/>
          <a:p>
            <a:r>
              <a:rPr lang="zh-CN" altLang="en-US" dirty="0">
                <a:solidFill>
                  <a:schemeClr val="accent4"/>
                </a:solidFill>
              </a:rPr>
              <a:t>是对</a:t>
            </a:r>
            <a:r>
              <a:rPr lang="en-US" altLang="zh-CN" dirty="0">
                <a:solidFill>
                  <a:schemeClr val="accent4"/>
                </a:solidFill>
              </a:rPr>
              <a:t>A</a:t>
            </a:r>
            <a:r>
              <a:rPr lang="zh-CN" altLang="en-US" dirty="0">
                <a:solidFill>
                  <a:schemeClr val="accent4"/>
                </a:solidFill>
              </a:rPr>
              <a:t>的噪声答案的最小方差估计</a:t>
            </a:r>
          </a:p>
        </p:txBody>
      </p:sp>
    </p:spTree>
    <p:extLst>
      <p:ext uri="{BB962C8B-B14F-4D97-AF65-F5344CB8AC3E}">
        <p14:creationId xmlns:p14="http://schemas.microsoft.com/office/powerpoint/2010/main" val="23314566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anim calcmode="lin" valueType="num">
                                      <p:cBhvr>
                                        <p:cTn id="35" dur="500" fill="hold"/>
                                        <p:tgtEl>
                                          <p:spTgt spid="16"/>
                                        </p:tgtEl>
                                        <p:attrNameLst>
                                          <p:attrName>ppt_x</p:attrName>
                                        </p:attrNameLst>
                                      </p:cBhvr>
                                      <p:tavLst>
                                        <p:tav tm="0">
                                          <p:val>
                                            <p:strVal val="#ppt_x"/>
                                          </p:val>
                                        </p:tav>
                                        <p:tav tm="100000">
                                          <p:val>
                                            <p:strVal val="#ppt_x"/>
                                          </p:val>
                                        </p:tav>
                                      </p:tavLst>
                                    </p:anim>
                                    <p:anim calcmode="lin" valueType="num">
                                      <p:cBhvr>
                                        <p:cTn id="36" dur="500" fill="hold"/>
                                        <p:tgtEl>
                                          <p:spTgt spid="1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anim calcmode="lin" valueType="num">
                                      <p:cBhvr>
                                        <p:cTn id="40" dur="500" fill="hold"/>
                                        <p:tgtEl>
                                          <p:spTgt spid="17"/>
                                        </p:tgtEl>
                                        <p:attrNameLst>
                                          <p:attrName>ppt_x</p:attrName>
                                        </p:attrNameLst>
                                      </p:cBhvr>
                                      <p:tavLst>
                                        <p:tav tm="0">
                                          <p:val>
                                            <p:strVal val="#ppt_x"/>
                                          </p:val>
                                        </p:tav>
                                        <p:tav tm="100000">
                                          <p:val>
                                            <p:strVal val="#ppt_x"/>
                                          </p:val>
                                        </p:tav>
                                      </p:tavLst>
                                    </p:anim>
                                    <p:anim calcmode="lin" valueType="num">
                                      <p:cBhvr>
                                        <p:cTn id="41"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anim calcmode="lin" valueType="num">
                                      <p:cBhvr>
                                        <p:cTn id="61" dur="500" fill="hold"/>
                                        <p:tgtEl>
                                          <p:spTgt spid="24"/>
                                        </p:tgtEl>
                                        <p:attrNameLst>
                                          <p:attrName>ppt_x</p:attrName>
                                        </p:attrNameLst>
                                      </p:cBhvr>
                                      <p:tavLst>
                                        <p:tav tm="0">
                                          <p:val>
                                            <p:strVal val="#ppt_x"/>
                                          </p:val>
                                        </p:tav>
                                        <p:tav tm="100000">
                                          <p:val>
                                            <p:strVal val="#ppt_x"/>
                                          </p:val>
                                        </p:tav>
                                      </p:tavLst>
                                    </p:anim>
                                    <p:anim calcmode="lin" valueType="num">
                                      <p:cBhvr>
                                        <p:cTn id="62" dur="500" fill="hold"/>
                                        <p:tgtEl>
                                          <p:spTgt spid="24"/>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anim calcmode="lin" valueType="num">
                                      <p:cBhvr>
                                        <p:cTn id="66" dur="500" fill="hold"/>
                                        <p:tgtEl>
                                          <p:spTgt spid="23"/>
                                        </p:tgtEl>
                                        <p:attrNameLst>
                                          <p:attrName>ppt_x</p:attrName>
                                        </p:attrNameLst>
                                      </p:cBhvr>
                                      <p:tavLst>
                                        <p:tav tm="0">
                                          <p:val>
                                            <p:strVal val="#ppt_x"/>
                                          </p:val>
                                        </p:tav>
                                        <p:tav tm="100000">
                                          <p:val>
                                            <p:strVal val="#ppt_x"/>
                                          </p:val>
                                        </p:tav>
                                      </p:tavLst>
                                    </p:anim>
                                    <p:anim calcmode="lin" valueType="num">
                                      <p:cBhvr>
                                        <p:cTn id="67" dur="500" fill="hold"/>
                                        <p:tgtEl>
                                          <p:spTgt spid="23"/>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anim calcmode="lin" valueType="num">
                                      <p:cBhvr>
                                        <p:cTn id="71" dur="500" fill="hold"/>
                                        <p:tgtEl>
                                          <p:spTgt spid="21"/>
                                        </p:tgtEl>
                                        <p:attrNameLst>
                                          <p:attrName>ppt_x</p:attrName>
                                        </p:attrNameLst>
                                      </p:cBhvr>
                                      <p:tavLst>
                                        <p:tav tm="0">
                                          <p:val>
                                            <p:strVal val="#ppt_x"/>
                                          </p:val>
                                        </p:tav>
                                        <p:tav tm="100000">
                                          <p:val>
                                            <p:strVal val="#ppt_x"/>
                                          </p:val>
                                        </p:tav>
                                      </p:tavLst>
                                    </p:anim>
                                    <p:anim calcmode="lin" valueType="num">
                                      <p:cBhvr>
                                        <p:cTn id="72" dur="500" fill="hold"/>
                                        <p:tgtEl>
                                          <p:spTgt spid="21"/>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anim calcmode="lin" valueType="num">
                                      <p:cBhvr>
                                        <p:cTn id="76" dur="500" fill="hold"/>
                                        <p:tgtEl>
                                          <p:spTgt spid="22"/>
                                        </p:tgtEl>
                                        <p:attrNameLst>
                                          <p:attrName>ppt_x</p:attrName>
                                        </p:attrNameLst>
                                      </p:cBhvr>
                                      <p:tavLst>
                                        <p:tav tm="0">
                                          <p:val>
                                            <p:strVal val="#ppt_x"/>
                                          </p:val>
                                        </p:tav>
                                        <p:tav tm="100000">
                                          <p:val>
                                            <p:strVal val="#ppt_x"/>
                                          </p:val>
                                        </p:tav>
                                      </p:tavLst>
                                    </p:anim>
                                    <p:anim calcmode="lin" valueType="num">
                                      <p:cBhvr>
                                        <p:cTn id="77"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animBg="1"/>
      <p:bldP spid="13" grpId="0"/>
      <p:bldP spid="14" grpId="0"/>
      <p:bldP spid="17" grpId="0"/>
      <p:bldP spid="18" grpId="0"/>
      <p:bldP spid="23" grpId="0" animBg="1"/>
      <p:bldP spid="24" grpId="0" animBg="1"/>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62707B-53D6-D844-1AD2-39F9A942FC79}"/>
              </a:ext>
            </a:extLst>
          </p:cNvPr>
          <p:cNvSpPr>
            <a:spLocks noGrp="1"/>
          </p:cNvSpPr>
          <p:nvPr>
            <p:ph type="title"/>
          </p:nvPr>
        </p:nvSpPr>
        <p:spPr/>
        <p:txBody>
          <a:bodyPr>
            <a:normAutofit/>
          </a:bodyPr>
          <a:lstStyle/>
          <a:p>
            <a:r>
              <a:rPr lang="zh-CN" altLang="en-US" sz="3600" dirty="0"/>
              <a:t>矩阵机制的执行时间</a:t>
            </a:r>
          </a:p>
        </p:txBody>
      </p:sp>
      <p:sp>
        <p:nvSpPr>
          <p:cNvPr id="3" name="灯片编号占位符 2">
            <a:extLst>
              <a:ext uri="{FF2B5EF4-FFF2-40B4-BE49-F238E27FC236}">
                <a16:creationId xmlns:a16="http://schemas.microsoft.com/office/drawing/2014/main" id="{7FF25202-0B1A-6275-E1E9-25F683B6B75F}"/>
              </a:ext>
            </a:extLst>
          </p:cNvPr>
          <p:cNvSpPr>
            <a:spLocks noGrp="1"/>
          </p:cNvSpPr>
          <p:nvPr>
            <p:ph type="sldNum" sz="quarter" idx="12"/>
          </p:nvPr>
        </p:nvSpPr>
        <p:spPr/>
        <p:txBody>
          <a:bodyPr/>
          <a:lstStyle/>
          <a:p>
            <a:fld id="{5DD3DB80-B894-403A-B48E-6FDC1A72010E}" type="slidenum">
              <a:rPr lang="zh-CN" altLang="en-US" smtClean="0"/>
              <a:t>11</a:t>
            </a:fld>
            <a:endParaRPr lang="zh-CN" altLang="en-US"/>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46DE23EE-36E7-7359-DDCA-E9EB3E74E754}"/>
                  </a:ext>
                </a:extLst>
              </p:cNvPr>
              <p:cNvSpPr txBox="1"/>
              <p:nvPr/>
            </p:nvSpPr>
            <p:spPr>
              <a:xfrm>
                <a:off x="669925" y="1219486"/>
                <a:ext cx="3805272" cy="2535951"/>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b="1" dirty="0"/>
                  <a:t>矩阵机制的部署步骤</a:t>
                </a:r>
                <a:r>
                  <a:rPr lang="zh-CN" altLang="en-US" dirty="0"/>
                  <a:t>：</a:t>
                </a:r>
                <a:endParaRPr lang="en-US" altLang="zh-CN" dirty="0"/>
              </a:p>
              <a:p>
                <a:pPr marL="342900" indent="-342900">
                  <a:lnSpc>
                    <a:spcPct val="150000"/>
                  </a:lnSpc>
                  <a:buFont typeface="+mj-lt"/>
                  <a:buAutoNum type="arabicPeriod"/>
                </a:pPr>
                <a:r>
                  <a:rPr lang="zh-CN" altLang="en-US" dirty="0"/>
                  <a:t>固定一个基本的差分隐私算法</a:t>
                </a:r>
                <a14:m>
                  <m:oMath xmlns:m="http://schemas.openxmlformats.org/officeDocument/2006/math">
                    <m:r>
                      <a:rPr lang="zh-CN" altLang="en-US" i="1" smtClean="0">
                        <a:latin typeface="Cambria Math" panose="02040503050406030204" pitchFamily="18" charset="0"/>
                      </a:rPr>
                      <m:t>𝒦</m:t>
                    </m:r>
                  </m:oMath>
                </a14:m>
                <a:r>
                  <a:rPr lang="en-US" altLang="zh-CN" dirty="0"/>
                  <a:t>.</a:t>
                </a:r>
              </a:p>
              <a:p>
                <a:pPr marL="342900" indent="-342900">
                  <a:lnSpc>
                    <a:spcPct val="150000"/>
                  </a:lnSpc>
                  <a:buFont typeface="+mj-lt"/>
                  <a:buAutoNum type="arabicPeriod"/>
                </a:pPr>
                <a:r>
                  <a:rPr lang="zh-CN" altLang="en-US" dirty="0"/>
                  <a:t>给定工作负载</a:t>
                </a:r>
                <a:r>
                  <a:rPr lang="en-US" altLang="zh-CN" dirty="0"/>
                  <a:t>W</a:t>
                </a:r>
                <a:r>
                  <a:rPr lang="zh-CN" altLang="en-US" dirty="0"/>
                  <a:t>的策略选择</a:t>
                </a:r>
                <a:r>
                  <a:rPr lang="en-US" altLang="zh-CN" dirty="0"/>
                  <a:t>.</a:t>
                </a:r>
              </a:p>
              <a:p>
                <a:pPr marL="342900" indent="-342900">
                  <a:lnSpc>
                    <a:spcPct val="150000"/>
                  </a:lnSpc>
                  <a:buFont typeface="+mj-lt"/>
                  <a:buAutoNum type="arabicPeriod"/>
                </a:pPr>
                <a:r>
                  <a:rPr lang="zh-CN" altLang="en-US" dirty="0"/>
                  <a:t>回答策略</a:t>
                </a:r>
                <a:r>
                  <a:rPr lang="en-US" altLang="zh-CN" dirty="0"/>
                  <a:t>A.</a:t>
                </a:r>
              </a:p>
              <a:p>
                <a:pPr marL="342900" indent="-342900">
                  <a:lnSpc>
                    <a:spcPct val="150000"/>
                  </a:lnSpc>
                  <a:buFont typeface="+mj-lt"/>
                  <a:buAutoNum type="arabicPeriod"/>
                </a:pPr>
                <a:r>
                  <a:rPr lang="zh-CN" altLang="en-US" dirty="0"/>
                  <a:t>计算</a:t>
                </a:r>
                <a:r>
                  <a:rPr lang="en-US" altLang="zh-CN" dirty="0"/>
                  <a:t>WA</a:t>
                </a:r>
                <a:r>
                  <a:rPr lang="en-US" altLang="zh-CN" baseline="30000" dirty="0"/>
                  <a:t>+</a:t>
                </a:r>
                <a:r>
                  <a:rPr lang="en-US" altLang="zh-CN" dirty="0"/>
                  <a:t>.</a:t>
                </a:r>
                <a:endParaRPr lang="en-US" altLang="zh-CN" baseline="30000" dirty="0"/>
              </a:p>
              <a:p>
                <a:pPr marL="342900" indent="-342900">
                  <a:lnSpc>
                    <a:spcPct val="150000"/>
                  </a:lnSpc>
                  <a:buFont typeface="+mj-lt"/>
                  <a:buAutoNum type="arabicPeriod"/>
                </a:pPr>
                <a:r>
                  <a:rPr lang="zh-CN" altLang="en-US" dirty="0"/>
                  <a:t>回答工作负载</a:t>
                </a:r>
                <a:r>
                  <a:rPr lang="en-US" altLang="zh-CN" dirty="0"/>
                  <a:t>W.</a:t>
                </a:r>
                <a:endParaRPr lang="zh-CN" altLang="en-US" dirty="0"/>
              </a:p>
            </p:txBody>
          </p:sp>
        </mc:Choice>
        <mc:Fallback>
          <p:sp>
            <p:nvSpPr>
              <p:cNvPr id="4" name="文本框 3">
                <a:extLst>
                  <a:ext uri="{FF2B5EF4-FFF2-40B4-BE49-F238E27FC236}">
                    <a16:creationId xmlns:a16="http://schemas.microsoft.com/office/drawing/2014/main" id="{46DE23EE-36E7-7359-DDCA-E9EB3E74E754}"/>
                  </a:ext>
                </a:extLst>
              </p:cNvPr>
              <p:cNvSpPr txBox="1">
                <a:spLocks noRot="1" noChangeAspect="1" noMove="1" noResize="1" noEditPoints="1" noAdjustHandles="1" noChangeArrowheads="1" noChangeShapeType="1" noTextEdit="1"/>
              </p:cNvSpPr>
              <p:nvPr/>
            </p:nvSpPr>
            <p:spPr>
              <a:xfrm>
                <a:off x="669925" y="1219486"/>
                <a:ext cx="3805272" cy="2535951"/>
              </a:xfrm>
              <a:prstGeom prst="rect">
                <a:avLst/>
              </a:prstGeom>
              <a:blipFill>
                <a:blip r:embed="rId3"/>
                <a:stretch>
                  <a:fillRect l="-1122" r="-801" b="-28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EC4287E-C0D8-2164-C09B-4A1E39FB2C91}"/>
                  </a:ext>
                </a:extLst>
              </p:cNvPr>
              <p:cNvSpPr txBox="1"/>
              <p:nvPr/>
            </p:nvSpPr>
            <p:spPr>
              <a:xfrm>
                <a:off x="4411462" y="2585593"/>
                <a:ext cx="1118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 name="文本框 5">
                <a:extLst>
                  <a:ext uri="{FF2B5EF4-FFF2-40B4-BE49-F238E27FC236}">
                    <a16:creationId xmlns:a16="http://schemas.microsoft.com/office/drawing/2014/main" id="{8EC4287E-C0D8-2164-C09B-4A1E39FB2C91}"/>
                  </a:ext>
                </a:extLst>
              </p:cNvPr>
              <p:cNvSpPr txBox="1">
                <a:spLocks noRot="1" noChangeAspect="1" noMove="1" noResize="1" noEditPoints="1" noAdjustHandles="1" noChangeArrowheads="1" noChangeShapeType="1" noTextEdit="1"/>
              </p:cNvSpPr>
              <p:nvPr/>
            </p:nvSpPr>
            <p:spPr>
              <a:xfrm>
                <a:off x="4411462" y="2585593"/>
                <a:ext cx="1118319" cy="276999"/>
              </a:xfrm>
              <a:prstGeom prst="rect">
                <a:avLst/>
              </a:prstGeom>
              <a:blipFill>
                <a:blip r:embed="rId4"/>
                <a:stretch>
                  <a:fillRect l="-4372" r="-7104" b="-34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3C6C308-928B-86BC-D07E-17B22E9DE461}"/>
                  </a:ext>
                </a:extLst>
              </p:cNvPr>
              <p:cNvSpPr txBox="1"/>
              <p:nvPr/>
            </p:nvSpPr>
            <p:spPr>
              <a:xfrm>
                <a:off x="4417489" y="3019361"/>
                <a:ext cx="10485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m:oMathPara>
                </a14:m>
                <a:endParaRPr lang="zh-CN" altLang="en-US" dirty="0"/>
              </a:p>
            </p:txBody>
          </p:sp>
        </mc:Choice>
        <mc:Fallback xmlns="">
          <p:sp>
            <p:nvSpPr>
              <p:cNvPr id="7" name="文本框 6">
                <a:extLst>
                  <a:ext uri="{FF2B5EF4-FFF2-40B4-BE49-F238E27FC236}">
                    <a16:creationId xmlns:a16="http://schemas.microsoft.com/office/drawing/2014/main" id="{C3C6C308-928B-86BC-D07E-17B22E9DE461}"/>
                  </a:ext>
                </a:extLst>
              </p:cNvPr>
              <p:cNvSpPr txBox="1">
                <a:spLocks noRot="1" noChangeAspect="1" noMove="1" noResize="1" noEditPoints="1" noAdjustHandles="1" noChangeArrowheads="1" noChangeShapeType="1" noTextEdit="1"/>
              </p:cNvSpPr>
              <p:nvPr/>
            </p:nvSpPr>
            <p:spPr>
              <a:xfrm>
                <a:off x="4417489" y="3019361"/>
                <a:ext cx="1048557" cy="276999"/>
              </a:xfrm>
              <a:prstGeom prst="rect">
                <a:avLst/>
              </a:prstGeom>
              <a:blipFill>
                <a:blip r:embed="rId5"/>
                <a:stretch>
                  <a:fillRect l="-4651" r="-7558" b="-34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F13C100-9B54-E6FB-6D24-6E32327488BC}"/>
                  </a:ext>
                </a:extLst>
              </p:cNvPr>
              <p:cNvSpPr txBox="1"/>
              <p:nvPr/>
            </p:nvSpPr>
            <p:spPr>
              <a:xfrm>
                <a:off x="4417489" y="3429000"/>
                <a:ext cx="7486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𝑚𝑛</m:t>
                      </m:r>
                      <m:r>
                        <a:rPr lang="en-US" altLang="zh-CN" b="0" i="1" smtClean="0">
                          <a:latin typeface="Cambria Math" panose="02040503050406030204" pitchFamily="18" charset="0"/>
                        </a:rPr>
                        <m:t>)</m:t>
                      </m:r>
                    </m:oMath>
                  </m:oMathPara>
                </a14:m>
                <a:endParaRPr lang="zh-CN" altLang="en-US" dirty="0"/>
              </a:p>
            </p:txBody>
          </p:sp>
        </mc:Choice>
        <mc:Fallback xmlns="">
          <p:sp>
            <p:nvSpPr>
              <p:cNvPr id="8" name="文本框 7">
                <a:extLst>
                  <a:ext uri="{FF2B5EF4-FFF2-40B4-BE49-F238E27FC236}">
                    <a16:creationId xmlns:a16="http://schemas.microsoft.com/office/drawing/2014/main" id="{8F13C100-9B54-E6FB-6D24-6E32327488BC}"/>
                  </a:ext>
                </a:extLst>
              </p:cNvPr>
              <p:cNvSpPr txBox="1">
                <a:spLocks noRot="1" noChangeAspect="1" noMove="1" noResize="1" noEditPoints="1" noAdjustHandles="1" noChangeArrowheads="1" noChangeShapeType="1" noTextEdit="1"/>
              </p:cNvSpPr>
              <p:nvPr/>
            </p:nvSpPr>
            <p:spPr>
              <a:xfrm>
                <a:off x="4417489" y="3429000"/>
                <a:ext cx="748603" cy="276999"/>
              </a:xfrm>
              <a:prstGeom prst="rect">
                <a:avLst/>
              </a:prstGeom>
              <a:blipFill>
                <a:blip r:embed="rId6"/>
                <a:stretch>
                  <a:fillRect l="-6557" t="-2222" r="-11475" b="-35556"/>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B21A365A-959A-AC2D-09A3-01FA92143478}"/>
              </a:ext>
            </a:extLst>
          </p:cNvPr>
          <p:cNvPicPr>
            <a:picLocks noChangeAspect="1"/>
          </p:cNvPicPr>
          <p:nvPr/>
        </p:nvPicPr>
        <p:blipFill>
          <a:blip r:embed="rId7"/>
          <a:stretch>
            <a:fillRect/>
          </a:stretch>
        </p:blipFill>
        <p:spPr>
          <a:xfrm>
            <a:off x="6145535" y="1805945"/>
            <a:ext cx="5374952" cy="1351915"/>
          </a:xfrm>
          <a:prstGeom prst="rect">
            <a:avLst/>
          </a:prstGeom>
        </p:spPr>
      </p:pic>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7303A437-E5D1-CE62-20B4-985A13691F1E}"/>
                  </a:ext>
                </a:extLst>
              </p:cNvPr>
              <p:cNvSpPr txBox="1"/>
              <p:nvPr/>
            </p:nvSpPr>
            <p:spPr>
              <a:xfrm>
                <a:off x="669925" y="3986565"/>
                <a:ext cx="10850562" cy="134293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对任意确定的工作负载</a:t>
                </a:r>
                <a:r>
                  <a:rPr lang="en-US" altLang="zh-CN" dirty="0"/>
                  <a:t>W</a:t>
                </a:r>
                <a:r>
                  <a:rPr lang="zh-CN" altLang="en-US" dirty="0"/>
                  <a:t>，</a:t>
                </a:r>
                <a:r>
                  <a:rPr lang="zh-CN" altLang="en-US" dirty="0">
                    <a:solidFill>
                      <a:schemeClr val="accent2"/>
                    </a:solidFill>
                  </a:rPr>
                  <a:t>步骤</a:t>
                </a:r>
                <a:r>
                  <a:rPr lang="en-US" altLang="zh-CN" dirty="0">
                    <a:solidFill>
                      <a:schemeClr val="accent2"/>
                    </a:solidFill>
                  </a:rPr>
                  <a:t>2</a:t>
                </a:r>
                <a:r>
                  <a:rPr lang="zh-CN" altLang="en-US" dirty="0">
                    <a:solidFill>
                      <a:schemeClr val="accent2"/>
                    </a:solidFill>
                  </a:rPr>
                  <a:t>和</a:t>
                </a:r>
                <a:r>
                  <a:rPr lang="en-US" altLang="zh-CN" dirty="0">
                    <a:solidFill>
                      <a:schemeClr val="accent2"/>
                    </a:solidFill>
                  </a:rPr>
                  <a:t>4</a:t>
                </a:r>
                <a:r>
                  <a:rPr lang="zh-CN" altLang="en-US" dirty="0">
                    <a:solidFill>
                      <a:schemeClr val="accent2"/>
                    </a:solidFill>
                  </a:rPr>
                  <a:t>只需要执行一次</a:t>
                </a:r>
                <a:r>
                  <a:rPr lang="zh-CN" altLang="en-US" dirty="0"/>
                  <a:t>，其结果可在任意输入数据库实例上重复使用</a:t>
                </a:r>
                <a:r>
                  <a:rPr lang="en-US" altLang="zh-CN" dirty="0"/>
                  <a:t>;</a:t>
                </a:r>
              </a:p>
              <a:p>
                <a:pPr marL="285750" indent="-285750">
                  <a:lnSpc>
                    <a:spcPct val="150000"/>
                  </a:lnSpc>
                  <a:buFont typeface="Wingdings" panose="05000000000000000000" pitchFamily="2" charset="2"/>
                  <a:buChar char="Ø"/>
                </a:pPr>
                <a:r>
                  <a:rPr lang="zh-CN" altLang="en-US" dirty="0"/>
                  <a:t>对于固定的</a:t>
                </a:r>
                <a:r>
                  <a:rPr lang="en-US" altLang="zh-CN" dirty="0"/>
                  <a:t>W</a:t>
                </a:r>
                <a:r>
                  <a:rPr lang="zh-CN" altLang="en-US" dirty="0"/>
                  <a:t>，可预先计算</a:t>
                </a:r>
                <a:r>
                  <a:rPr lang="en-US" altLang="zh-CN" dirty="0"/>
                  <a:t>step2</a:t>
                </a:r>
                <a:r>
                  <a:rPr lang="zh-CN" altLang="en-US" dirty="0"/>
                  <a:t>和</a:t>
                </a:r>
                <a:r>
                  <a:rPr lang="en-US" altLang="zh-CN" dirty="0"/>
                  <a:t>step4</a:t>
                </a:r>
                <a:r>
                  <a:rPr lang="zh-CN" altLang="en-US" dirty="0"/>
                  <a:t>，矩阵机制运行时间减少到</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𝑛</m:t>
                        </m:r>
                      </m:e>
                    </m:d>
                  </m:oMath>
                </a14:m>
                <a:r>
                  <a:rPr lang="zh-CN" altLang="en-US" dirty="0"/>
                  <a:t>；</a:t>
                </a:r>
                <a:endParaRPr lang="en-US" altLang="zh-CN" dirty="0"/>
              </a:p>
              <a:p>
                <a:pPr marL="285750" indent="-285750">
                  <a:lnSpc>
                    <a:spcPct val="150000"/>
                  </a:lnSpc>
                  <a:buFont typeface="Wingdings" panose="05000000000000000000" pitchFamily="2" charset="2"/>
                  <a:buChar char="Ø"/>
                </a:pPr>
                <a:r>
                  <a:rPr lang="zh-CN" altLang="en-US" dirty="0"/>
                  <a:t>当</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a14:m>
                <a:r>
                  <a:rPr lang="zh-CN" altLang="en-US" dirty="0"/>
                  <a:t>时，矩阵机制运行时间同一般机制相当，即</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𝑚𝑛</m:t>
                    </m:r>
                    <m:r>
                      <a:rPr lang="en-US" altLang="zh-CN" b="0" i="1" smtClean="0">
                        <a:latin typeface="Cambria Math" panose="02040503050406030204" pitchFamily="18" charset="0"/>
                      </a:rPr>
                      <m:t>)</m:t>
                    </m:r>
                  </m:oMath>
                </a14:m>
                <a:r>
                  <a:rPr lang="zh-CN" altLang="en-US" dirty="0"/>
                  <a:t>。</a:t>
                </a:r>
              </a:p>
            </p:txBody>
          </p:sp>
        </mc:Choice>
        <mc:Fallback>
          <p:sp>
            <p:nvSpPr>
              <p:cNvPr id="11" name="文本框 10">
                <a:extLst>
                  <a:ext uri="{FF2B5EF4-FFF2-40B4-BE49-F238E27FC236}">
                    <a16:creationId xmlns:a16="http://schemas.microsoft.com/office/drawing/2014/main" id="{7303A437-E5D1-CE62-20B4-985A13691F1E}"/>
                  </a:ext>
                </a:extLst>
              </p:cNvPr>
              <p:cNvSpPr txBox="1">
                <a:spLocks noRot="1" noChangeAspect="1" noMove="1" noResize="1" noEditPoints="1" noAdjustHandles="1" noChangeArrowheads="1" noChangeShapeType="1" noTextEdit="1"/>
              </p:cNvSpPr>
              <p:nvPr/>
            </p:nvSpPr>
            <p:spPr>
              <a:xfrm>
                <a:off x="669925" y="3986565"/>
                <a:ext cx="10850562" cy="1342932"/>
              </a:xfrm>
              <a:prstGeom prst="rect">
                <a:avLst/>
              </a:prstGeom>
              <a:blipFill>
                <a:blip r:embed="rId8"/>
                <a:stretch>
                  <a:fillRect l="-393" b="-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22285CF-D828-F23B-8950-D916560C00B2}"/>
                  </a:ext>
                </a:extLst>
              </p:cNvPr>
              <p:cNvSpPr txBox="1"/>
              <p:nvPr/>
            </p:nvSpPr>
            <p:spPr>
              <a:xfrm>
                <a:off x="4411462" y="2154894"/>
                <a:ext cx="13401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𝑛𝑜𝑛</m:t>
                      </m:r>
                      <m:r>
                        <a:rPr lang="en-US" altLang="zh-CN" b="0" i="1" smtClean="0">
                          <a:latin typeface="Cambria Math" panose="02040503050406030204" pitchFamily="18" charset="0"/>
                        </a:rPr>
                        <m:t>−</m:t>
                      </m:r>
                      <m:r>
                        <a:rPr lang="en-US" altLang="zh-CN" b="0" i="1" smtClean="0">
                          <a:latin typeface="Cambria Math" panose="02040503050406030204" pitchFamily="18" charset="0"/>
                        </a:rPr>
                        <m:t>𝑡𝑟𝑖𝑣𝑎𝑙</m:t>
                      </m:r>
                    </m:oMath>
                  </m:oMathPara>
                </a14:m>
                <a:endParaRPr lang="zh-CN" altLang="en-US" dirty="0"/>
              </a:p>
            </p:txBody>
          </p:sp>
        </mc:Choice>
        <mc:Fallback xmlns="">
          <p:sp>
            <p:nvSpPr>
              <p:cNvPr id="13" name="文本框 12">
                <a:extLst>
                  <a:ext uri="{FF2B5EF4-FFF2-40B4-BE49-F238E27FC236}">
                    <a16:creationId xmlns:a16="http://schemas.microsoft.com/office/drawing/2014/main" id="{022285CF-D828-F23B-8950-D916560C00B2}"/>
                  </a:ext>
                </a:extLst>
              </p:cNvPr>
              <p:cNvSpPr txBox="1">
                <a:spLocks noRot="1" noChangeAspect="1" noMove="1" noResize="1" noEditPoints="1" noAdjustHandles="1" noChangeArrowheads="1" noChangeShapeType="1" noTextEdit="1"/>
              </p:cNvSpPr>
              <p:nvPr/>
            </p:nvSpPr>
            <p:spPr>
              <a:xfrm>
                <a:off x="4411462" y="2154894"/>
                <a:ext cx="1340175" cy="276999"/>
              </a:xfrm>
              <a:prstGeom prst="rect">
                <a:avLst/>
              </a:prstGeom>
              <a:blipFill>
                <a:blip r:embed="rId9"/>
                <a:stretch>
                  <a:fillRect l="-1818" r="-318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BD34A72-A364-CC58-8301-D77F3D8C84E7}"/>
                  </a:ext>
                </a:extLst>
              </p:cNvPr>
              <p:cNvSpPr txBox="1"/>
              <p:nvPr/>
            </p:nvSpPr>
            <p:spPr>
              <a:xfrm>
                <a:off x="1286329" y="5571104"/>
                <a:ext cx="990848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使用特殊策略矩阵时，特别是针对范围查询的工作负载，矩阵机制可以更快部署，如</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时间。</a:t>
                </a:r>
              </a:p>
            </p:txBody>
          </p:sp>
        </mc:Choice>
        <mc:Fallback xmlns="">
          <p:sp>
            <p:nvSpPr>
              <p:cNvPr id="14" name="文本框 13">
                <a:extLst>
                  <a:ext uri="{FF2B5EF4-FFF2-40B4-BE49-F238E27FC236}">
                    <a16:creationId xmlns:a16="http://schemas.microsoft.com/office/drawing/2014/main" id="{1BD34A72-A364-CC58-8301-D77F3D8C84E7}"/>
                  </a:ext>
                </a:extLst>
              </p:cNvPr>
              <p:cNvSpPr txBox="1">
                <a:spLocks noRot="1" noChangeAspect="1" noMove="1" noResize="1" noEditPoints="1" noAdjustHandles="1" noChangeArrowheads="1" noChangeShapeType="1" noTextEdit="1"/>
              </p:cNvSpPr>
              <p:nvPr/>
            </p:nvSpPr>
            <p:spPr>
              <a:xfrm>
                <a:off x="1286329" y="5571104"/>
                <a:ext cx="9908482" cy="369332"/>
              </a:xfrm>
              <a:prstGeom prst="rect">
                <a:avLst/>
              </a:prstGeom>
              <a:blipFill>
                <a:blip r:embed="rId10"/>
                <a:stretch>
                  <a:fillRect l="-430" t="-8065" b="-2419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7232B97C-C92C-8C88-946D-26368C7AA239}"/>
                  </a:ext>
                </a:extLst>
              </p:cNvPr>
              <p:cNvSpPr txBox="1"/>
              <p:nvPr/>
            </p:nvSpPr>
            <p:spPr>
              <a:xfrm>
                <a:off x="8122024" y="1258386"/>
                <a:ext cx="124829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oMath>
                  </m:oMathPara>
                </a14:m>
                <a:endParaRPr lang="zh-CN" altLang="en-US" dirty="0"/>
              </a:p>
            </p:txBody>
          </p:sp>
        </mc:Choice>
        <mc:Fallback>
          <p:sp>
            <p:nvSpPr>
              <p:cNvPr id="5" name="文本框 4">
                <a:extLst>
                  <a:ext uri="{FF2B5EF4-FFF2-40B4-BE49-F238E27FC236}">
                    <a16:creationId xmlns:a16="http://schemas.microsoft.com/office/drawing/2014/main" id="{7232B97C-C92C-8C88-946D-26368C7AA239}"/>
                  </a:ext>
                </a:extLst>
              </p:cNvPr>
              <p:cNvSpPr txBox="1">
                <a:spLocks noRot="1" noChangeAspect="1" noMove="1" noResize="1" noEditPoints="1" noAdjustHandles="1" noChangeArrowheads="1" noChangeShapeType="1" noTextEdit="1"/>
              </p:cNvSpPr>
              <p:nvPr/>
            </p:nvSpPr>
            <p:spPr>
              <a:xfrm>
                <a:off x="8122024" y="1258386"/>
                <a:ext cx="1248290"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47810211-1EF0-E943-EA54-3120D7558175}"/>
                  </a:ext>
                </a:extLst>
              </p:cNvPr>
              <p:cNvSpPr txBox="1"/>
              <p:nvPr/>
            </p:nvSpPr>
            <p:spPr>
              <a:xfrm>
                <a:off x="6663017" y="1268187"/>
                <a:ext cx="117949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oMath>
                  </m:oMathPara>
                </a14:m>
                <a:endParaRPr lang="zh-CN" altLang="en-US" dirty="0"/>
              </a:p>
            </p:txBody>
          </p:sp>
        </mc:Choice>
        <mc:Fallback>
          <p:sp>
            <p:nvSpPr>
              <p:cNvPr id="10" name="文本框 9">
                <a:extLst>
                  <a:ext uri="{FF2B5EF4-FFF2-40B4-BE49-F238E27FC236}">
                    <a16:creationId xmlns:a16="http://schemas.microsoft.com/office/drawing/2014/main" id="{47810211-1EF0-E943-EA54-3120D7558175}"/>
                  </a:ext>
                </a:extLst>
              </p:cNvPr>
              <p:cNvSpPr txBox="1">
                <a:spLocks noRot="1" noChangeAspect="1" noMove="1" noResize="1" noEditPoints="1" noAdjustHandles="1" noChangeArrowheads="1" noChangeShapeType="1" noTextEdit="1"/>
              </p:cNvSpPr>
              <p:nvPr/>
            </p:nvSpPr>
            <p:spPr>
              <a:xfrm>
                <a:off x="6663017" y="1268187"/>
                <a:ext cx="1179490"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DC78D1E8-68C0-BFEE-FAA3-9FF8B7561A1C}"/>
                  </a:ext>
                </a:extLst>
              </p:cNvPr>
              <p:cNvSpPr txBox="1"/>
              <p:nvPr/>
            </p:nvSpPr>
            <p:spPr>
              <a:xfrm>
                <a:off x="9649831" y="1259578"/>
                <a:ext cx="132388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1</m:t>
                          </m:r>
                        </m:sub>
                      </m:sSub>
                    </m:oMath>
                  </m:oMathPara>
                </a14:m>
                <a:endParaRPr lang="zh-CN" altLang="en-US" dirty="0"/>
              </a:p>
            </p:txBody>
          </p:sp>
        </mc:Choice>
        <mc:Fallback>
          <p:sp>
            <p:nvSpPr>
              <p:cNvPr id="12" name="文本框 11">
                <a:extLst>
                  <a:ext uri="{FF2B5EF4-FFF2-40B4-BE49-F238E27FC236}">
                    <a16:creationId xmlns:a16="http://schemas.microsoft.com/office/drawing/2014/main" id="{DC78D1E8-68C0-BFEE-FAA3-9FF8B7561A1C}"/>
                  </a:ext>
                </a:extLst>
              </p:cNvPr>
              <p:cNvSpPr txBox="1">
                <a:spLocks noRot="1" noChangeAspect="1" noMove="1" noResize="1" noEditPoints="1" noAdjustHandles="1" noChangeArrowheads="1" noChangeShapeType="1" noTextEdit="1"/>
              </p:cNvSpPr>
              <p:nvPr/>
            </p:nvSpPr>
            <p:spPr>
              <a:xfrm>
                <a:off x="9649831" y="1259578"/>
                <a:ext cx="1323888" cy="369332"/>
              </a:xfrm>
              <a:prstGeom prst="rect">
                <a:avLst/>
              </a:prstGeom>
              <a:blipFill>
                <a:blip r:embed="rId13"/>
                <a:stretch>
                  <a:fillRect b="-1667"/>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0CE68AE6-4F40-B36C-5A26-B5068B830A4B}"/>
              </a:ext>
            </a:extLst>
          </p:cNvPr>
          <p:cNvPicPr>
            <a:picLocks noChangeAspect="1"/>
          </p:cNvPicPr>
          <p:nvPr/>
        </p:nvPicPr>
        <p:blipFill>
          <a:blip r:embed="rId14"/>
          <a:stretch>
            <a:fillRect/>
          </a:stretch>
        </p:blipFill>
        <p:spPr>
          <a:xfrm>
            <a:off x="6882348" y="3354730"/>
            <a:ext cx="3727642" cy="336567"/>
          </a:xfrm>
          <a:prstGeom prst="rect">
            <a:avLst/>
          </a:prstGeom>
        </p:spPr>
      </p:pic>
    </p:spTree>
    <p:extLst>
      <p:ext uri="{BB962C8B-B14F-4D97-AF65-F5344CB8AC3E}">
        <p14:creationId xmlns:p14="http://schemas.microsoft.com/office/powerpoint/2010/main" val="1976846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anim calcmode="lin" valueType="num">
                                      <p:cBhvr>
                                        <p:cTn id="27" dur="500" fill="hold"/>
                                        <p:tgtEl>
                                          <p:spTgt spid="7"/>
                                        </p:tgtEl>
                                        <p:attrNameLst>
                                          <p:attrName>ppt_x</p:attrName>
                                        </p:attrNameLst>
                                      </p:cBhvr>
                                      <p:tavLst>
                                        <p:tav tm="0">
                                          <p:val>
                                            <p:strVal val="#ppt_x"/>
                                          </p:val>
                                        </p:tav>
                                        <p:tav tm="100000">
                                          <p:val>
                                            <p:strVal val="#ppt_x"/>
                                          </p:val>
                                        </p:tav>
                                      </p:tavLst>
                                    </p:anim>
                                    <p:anim calcmode="lin" valueType="num">
                                      <p:cBhvr>
                                        <p:cTn id="28"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anim calcmode="lin" valueType="num">
                                      <p:cBhvr>
                                        <p:cTn id="34" dur="500" fill="hold"/>
                                        <p:tgtEl>
                                          <p:spTgt spid="8"/>
                                        </p:tgtEl>
                                        <p:attrNameLst>
                                          <p:attrName>ppt_x</p:attrName>
                                        </p:attrNameLst>
                                      </p:cBhvr>
                                      <p:tavLst>
                                        <p:tav tm="0">
                                          <p:val>
                                            <p:strVal val="#ppt_x"/>
                                          </p:val>
                                        </p:tav>
                                        <p:tav tm="100000">
                                          <p:val>
                                            <p:strVal val="#ppt_x"/>
                                          </p:val>
                                        </p:tav>
                                      </p:tavLst>
                                    </p:anim>
                                    <p:anim calcmode="lin" valueType="num">
                                      <p:cBhvr>
                                        <p:cTn id="35"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anim calcmode="lin" valueType="num">
                                      <p:cBhvr>
                                        <p:cTn id="41" dur="500" fill="hold"/>
                                        <p:tgtEl>
                                          <p:spTgt spid="11"/>
                                        </p:tgtEl>
                                        <p:attrNameLst>
                                          <p:attrName>ppt_x</p:attrName>
                                        </p:attrNameLst>
                                      </p:cBhvr>
                                      <p:tavLst>
                                        <p:tav tm="0">
                                          <p:val>
                                            <p:strVal val="#ppt_x"/>
                                          </p:val>
                                        </p:tav>
                                        <p:tav tm="100000">
                                          <p:val>
                                            <p:strVal val="#ppt_x"/>
                                          </p:val>
                                        </p:tav>
                                      </p:tavLst>
                                    </p:anim>
                                    <p:anim calcmode="lin" valueType="num">
                                      <p:cBhvr>
                                        <p:cTn id="42"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anim calcmode="lin" valueType="num">
                                      <p:cBhvr>
                                        <p:cTn id="48" dur="500" fill="hold"/>
                                        <p:tgtEl>
                                          <p:spTgt spid="14"/>
                                        </p:tgtEl>
                                        <p:attrNameLst>
                                          <p:attrName>ppt_x</p:attrName>
                                        </p:attrNameLst>
                                      </p:cBhvr>
                                      <p:tavLst>
                                        <p:tav tm="0">
                                          <p:val>
                                            <p:strVal val="#ppt_x"/>
                                          </p:val>
                                        </p:tav>
                                        <p:tav tm="100000">
                                          <p:val>
                                            <p:strVal val="#ppt_x"/>
                                          </p:val>
                                        </p:tav>
                                      </p:tavLst>
                                    </p:anim>
                                    <p:anim calcmode="lin" valueType="num">
                                      <p:cBhvr>
                                        <p:cTn id="4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11" grpId="0"/>
      <p:bldP spid="13" grpId="0"/>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544CA-3555-4492-00F9-BAC10D74076A}"/>
              </a:ext>
            </a:extLst>
          </p:cNvPr>
          <p:cNvSpPr>
            <a:spLocks noGrp="1"/>
          </p:cNvSpPr>
          <p:nvPr>
            <p:ph type="title"/>
          </p:nvPr>
        </p:nvSpPr>
        <p:spPr/>
        <p:txBody>
          <a:bodyPr>
            <a:normAutofit/>
          </a:bodyPr>
          <a:lstStyle/>
          <a:p>
            <a:r>
              <a:rPr lang="zh-CN" altLang="en-US" sz="3600" dirty="0"/>
              <a:t>矩阵机制的误差</a:t>
            </a:r>
          </a:p>
        </p:txBody>
      </p:sp>
      <p:sp>
        <p:nvSpPr>
          <p:cNvPr id="3" name="灯片编号占位符 2">
            <a:extLst>
              <a:ext uri="{FF2B5EF4-FFF2-40B4-BE49-F238E27FC236}">
                <a16:creationId xmlns:a16="http://schemas.microsoft.com/office/drawing/2014/main" id="{5D546BAC-3402-49AD-442A-98F81778457A}"/>
              </a:ext>
            </a:extLst>
          </p:cNvPr>
          <p:cNvSpPr>
            <a:spLocks noGrp="1"/>
          </p:cNvSpPr>
          <p:nvPr>
            <p:ph type="sldNum" sz="quarter" idx="12"/>
          </p:nvPr>
        </p:nvSpPr>
        <p:spPr/>
        <p:txBody>
          <a:bodyPr/>
          <a:lstStyle/>
          <a:p>
            <a:fld id="{5DD3DB80-B894-403A-B48E-6FDC1A72010E}" type="slidenum">
              <a:rPr lang="zh-CN" altLang="en-US" smtClean="0"/>
              <a:t>12</a:t>
            </a:fld>
            <a:endParaRPr lang="zh-CN" altLang="en-US"/>
          </a:p>
        </p:txBody>
      </p:sp>
      <p:sp>
        <p:nvSpPr>
          <p:cNvPr id="4" name="文本框 3">
            <a:extLst>
              <a:ext uri="{FF2B5EF4-FFF2-40B4-BE49-F238E27FC236}">
                <a16:creationId xmlns:a16="http://schemas.microsoft.com/office/drawing/2014/main" id="{BD073557-8734-1288-DEF5-7B9F0A2C22A5}"/>
              </a:ext>
            </a:extLst>
          </p:cNvPr>
          <p:cNvSpPr txBox="1"/>
          <p:nvPr/>
        </p:nvSpPr>
        <p:spPr>
          <a:xfrm>
            <a:off x="669925" y="1342807"/>
            <a:ext cx="6218369" cy="458459"/>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b="1" dirty="0"/>
              <a:t>矩阵机制（</a:t>
            </a:r>
            <a:r>
              <a:rPr lang="en-US" altLang="zh-CN" b="1" dirty="0"/>
              <a:t>MM</a:t>
            </a:r>
            <a:r>
              <a:rPr lang="zh-CN" altLang="en-US" b="1" dirty="0"/>
              <a:t>）引入的误差（</a:t>
            </a:r>
            <a:r>
              <a:rPr lang="en-US" altLang="zh-CN" b="1" dirty="0"/>
              <a:t>Error</a:t>
            </a:r>
            <a:r>
              <a:rPr lang="zh-CN" altLang="en-US" b="1" dirty="0"/>
              <a:t>）受两个因素影响</a:t>
            </a:r>
            <a:r>
              <a:rPr lang="zh-CN" altLang="en-US" dirty="0"/>
              <a:t>：</a:t>
            </a:r>
          </a:p>
        </p:txBody>
      </p:sp>
      <p:sp>
        <p:nvSpPr>
          <p:cNvPr id="5" name="文本框 4">
            <a:extLst>
              <a:ext uri="{FF2B5EF4-FFF2-40B4-BE49-F238E27FC236}">
                <a16:creationId xmlns:a16="http://schemas.microsoft.com/office/drawing/2014/main" id="{630E79E6-098F-BE25-8799-BEC7206868CD}"/>
              </a:ext>
            </a:extLst>
          </p:cNvPr>
          <p:cNvSpPr txBox="1"/>
          <p:nvPr/>
        </p:nvSpPr>
        <p:spPr>
          <a:xfrm>
            <a:off x="669925" y="1969754"/>
            <a:ext cx="3012363"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a:t>来自差分隐私机制的噪声</a:t>
            </a:r>
          </a:p>
        </p:txBody>
      </p:sp>
      <p:sp>
        <p:nvSpPr>
          <p:cNvPr id="6" name="文本框 5">
            <a:extLst>
              <a:ext uri="{FF2B5EF4-FFF2-40B4-BE49-F238E27FC236}">
                <a16:creationId xmlns:a16="http://schemas.microsoft.com/office/drawing/2014/main" id="{49799B21-4F75-7C0D-70E9-40B51B1A5E08}"/>
              </a:ext>
            </a:extLst>
          </p:cNvPr>
          <p:cNvSpPr txBox="1"/>
          <p:nvPr/>
        </p:nvSpPr>
        <p:spPr>
          <a:xfrm>
            <a:off x="4056500" y="1969754"/>
            <a:ext cx="6615914"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a:t>根据策略查询</a:t>
            </a:r>
            <a:r>
              <a:rPr lang="en-US" altLang="zh-CN" dirty="0"/>
              <a:t>A</a:t>
            </a:r>
            <a:r>
              <a:rPr lang="zh-CN" altLang="en-US" dirty="0"/>
              <a:t>的答案生成的工作负载查询</a:t>
            </a:r>
            <a:r>
              <a:rPr lang="en-US" altLang="zh-CN" dirty="0"/>
              <a:t>W</a:t>
            </a:r>
            <a:r>
              <a:rPr lang="zh-CN" altLang="en-US" dirty="0"/>
              <a:t>答案的线性组合</a:t>
            </a:r>
          </a:p>
        </p:txBody>
      </p:sp>
      <p:sp>
        <p:nvSpPr>
          <p:cNvPr id="7" name="矩形 6">
            <a:extLst>
              <a:ext uri="{FF2B5EF4-FFF2-40B4-BE49-F238E27FC236}">
                <a16:creationId xmlns:a16="http://schemas.microsoft.com/office/drawing/2014/main" id="{AE4E8259-9CD4-77C4-3AB8-FB515CE0EC2A}"/>
              </a:ext>
            </a:extLst>
          </p:cNvPr>
          <p:cNvSpPr/>
          <p:nvPr/>
        </p:nvSpPr>
        <p:spPr>
          <a:xfrm>
            <a:off x="669925" y="1219435"/>
            <a:ext cx="10850563" cy="132124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F19E84F-9A30-D84B-3470-2082595499DA}"/>
              </a:ext>
            </a:extLst>
          </p:cNvPr>
          <p:cNvSpPr txBox="1"/>
          <p:nvPr/>
        </p:nvSpPr>
        <p:spPr>
          <a:xfrm>
            <a:off x="669925" y="2731417"/>
            <a:ext cx="2486578"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a:t>单个查询</a:t>
            </a:r>
            <a:r>
              <a:rPr lang="en-US" altLang="zh-CN" dirty="0"/>
              <a:t>w</a:t>
            </a:r>
            <a:r>
              <a:rPr lang="zh-CN" altLang="en-US" dirty="0"/>
              <a:t>时的误差</a:t>
            </a:r>
          </a:p>
        </p:txBody>
      </p:sp>
      <p:pic>
        <p:nvPicPr>
          <p:cNvPr id="10" name="图片 9">
            <a:extLst>
              <a:ext uri="{FF2B5EF4-FFF2-40B4-BE49-F238E27FC236}">
                <a16:creationId xmlns:a16="http://schemas.microsoft.com/office/drawing/2014/main" id="{B65BBFBC-3177-0719-7A46-53C7A81D0075}"/>
              </a:ext>
            </a:extLst>
          </p:cNvPr>
          <p:cNvPicPr>
            <a:picLocks noChangeAspect="1"/>
          </p:cNvPicPr>
          <p:nvPr/>
        </p:nvPicPr>
        <p:blipFill>
          <a:blip r:embed="rId3"/>
          <a:stretch>
            <a:fillRect/>
          </a:stretch>
        </p:blipFill>
        <p:spPr>
          <a:xfrm>
            <a:off x="669925" y="3291001"/>
            <a:ext cx="4642089" cy="533427"/>
          </a:xfrm>
          <a:prstGeom prst="rect">
            <a:avLst/>
          </a:prstGeom>
        </p:spPr>
      </p:pic>
      <p:sp>
        <p:nvSpPr>
          <p:cNvPr id="11" name="文本框 10">
            <a:extLst>
              <a:ext uri="{FF2B5EF4-FFF2-40B4-BE49-F238E27FC236}">
                <a16:creationId xmlns:a16="http://schemas.microsoft.com/office/drawing/2014/main" id="{3ADA83D8-311B-32BC-3A7C-C2A73EAAC8DC}"/>
              </a:ext>
            </a:extLst>
          </p:cNvPr>
          <p:cNvSpPr txBox="1"/>
          <p:nvPr/>
        </p:nvSpPr>
        <p:spPr>
          <a:xfrm>
            <a:off x="5768677" y="2731417"/>
            <a:ext cx="2537874"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a:t>工作负载</a:t>
            </a:r>
            <a:r>
              <a:rPr lang="en-US" altLang="zh-CN" dirty="0"/>
              <a:t>W</a:t>
            </a:r>
            <a:r>
              <a:rPr lang="zh-CN" altLang="en-US" dirty="0"/>
              <a:t>时的误差</a:t>
            </a:r>
          </a:p>
        </p:txBody>
      </p:sp>
      <p:pic>
        <p:nvPicPr>
          <p:cNvPr id="13" name="图片 12">
            <a:extLst>
              <a:ext uri="{FF2B5EF4-FFF2-40B4-BE49-F238E27FC236}">
                <a16:creationId xmlns:a16="http://schemas.microsoft.com/office/drawing/2014/main" id="{E183B834-F1C1-03B5-0381-DFDF1A18D7D9}"/>
              </a:ext>
            </a:extLst>
          </p:cNvPr>
          <p:cNvPicPr>
            <a:picLocks noChangeAspect="1"/>
          </p:cNvPicPr>
          <p:nvPr/>
        </p:nvPicPr>
        <p:blipFill>
          <a:blip r:embed="rId4"/>
          <a:stretch>
            <a:fillRect/>
          </a:stretch>
        </p:blipFill>
        <p:spPr>
          <a:xfrm>
            <a:off x="5608333" y="3254363"/>
            <a:ext cx="5912154" cy="736638"/>
          </a:xfrm>
          <a:prstGeom prst="rect">
            <a:avLst/>
          </a:prstGeom>
        </p:spPr>
      </p:pic>
      <p:pic>
        <p:nvPicPr>
          <p:cNvPr id="15" name="图片 14">
            <a:extLst>
              <a:ext uri="{FF2B5EF4-FFF2-40B4-BE49-F238E27FC236}">
                <a16:creationId xmlns:a16="http://schemas.microsoft.com/office/drawing/2014/main" id="{1A72D6EE-506B-5E01-E0D0-7A8B7DE1BF01}"/>
              </a:ext>
            </a:extLst>
          </p:cNvPr>
          <p:cNvPicPr>
            <a:picLocks noChangeAspect="1"/>
          </p:cNvPicPr>
          <p:nvPr/>
        </p:nvPicPr>
        <p:blipFill>
          <a:blip r:embed="rId5"/>
          <a:stretch>
            <a:fillRect/>
          </a:stretch>
        </p:blipFill>
        <p:spPr>
          <a:xfrm>
            <a:off x="669925" y="4290447"/>
            <a:ext cx="3994355" cy="406421"/>
          </a:xfrm>
          <a:prstGeom prst="rect">
            <a:avLst/>
          </a:prstGeom>
        </p:spPr>
      </p:pic>
      <p:pic>
        <p:nvPicPr>
          <p:cNvPr id="17" name="图片 16">
            <a:extLst>
              <a:ext uri="{FF2B5EF4-FFF2-40B4-BE49-F238E27FC236}">
                <a16:creationId xmlns:a16="http://schemas.microsoft.com/office/drawing/2014/main" id="{34053CF8-7FAC-002F-D3BF-D68ED642D98E}"/>
              </a:ext>
            </a:extLst>
          </p:cNvPr>
          <p:cNvPicPr>
            <a:picLocks noChangeAspect="1"/>
          </p:cNvPicPr>
          <p:nvPr/>
        </p:nvPicPr>
        <p:blipFill>
          <a:blip r:embed="rId6"/>
          <a:stretch>
            <a:fillRect/>
          </a:stretch>
        </p:blipFill>
        <p:spPr>
          <a:xfrm>
            <a:off x="5653251" y="4290447"/>
            <a:ext cx="4800847" cy="450873"/>
          </a:xfrm>
          <a:prstGeom prst="rect">
            <a:avLst/>
          </a:prstGeom>
        </p:spPr>
      </p:pic>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0F64FD9C-A312-3E55-0945-21EEA39C23B7}"/>
                  </a:ext>
                </a:extLst>
              </p:cNvPr>
              <p:cNvSpPr txBox="1"/>
              <p:nvPr/>
            </p:nvSpPr>
            <p:spPr>
              <a:xfrm>
                <a:off x="736429" y="4949062"/>
                <a:ext cx="7751737" cy="873957"/>
              </a:xfrm>
              <a:prstGeom prst="rect">
                <a:avLst/>
              </a:prstGeom>
              <a:noFill/>
            </p:spPr>
            <p:txBody>
              <a:bodyPr wrap="none" rtlCol="0">
                <a:spAutoFit/>
              </a:bodyPr>
              <a:lstStyle/>
              <a:p>
                <a:pPr marL="285750" indent="-285750">
                  <a:lnSpc>
                    <a:spcPct val="150000"/>
                  </a:lnSpc>
                  <a:buFont typeface="Wingdings" panose="05000000000000000000" pitchFamily="2" charset="2"/>
                  <a:buChar char="l"/>
                </a:pP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zh-CN" altLang="en-US" b="0" i="1" smtClean="0">
                        <a:latin typeface="Cambria Math" panose="02040503050406030204" pitchFamily="18" charset="0"/>
                      </a:rPr>
                      <m:t>𝒦</m:t>
                    </m:r>
                    <m:r>
                      <a:rPr lang="en-US" altLang="zh-CN" b="0" i="1" smtClean="0">
                        <a:latin typeface="Cambria Math" panose="02040503050406030204" pitchFamily="18" charset="0"/>
                      </a:rPr>
                      <m:t>)</m:t>
                    </m:r>
                  </m:oMath>
                </a14:m>
                <a:r>
                  <a:rPr lang="zh-CN" altLang="en-US" dirty="0"/>
                  <a:t>是由差分隐私算法</a:t>
                </a:r>
                <a14:m>
                  <m:oMath xmlns:m="http://schemas.openxmlformats.org/officeDocument/2006/math">
                    <m:r>
                      <a:rPr lang="zh-CN" altLang="en-US" i="1" smtClean="0">
                        <a:latin typeface="Cambria Math" panose="02040503050406030204" pitchFamily="18" charset="0"/>
                      </a:rPr>
                      <m:t>𝒦</m:t>
                    </m:r>
                  </m:oMath>
                </a14:m>
                <a:r>
                  <a:rPr lang="zh-CN" altLang="en-US" dirty="0"/>
                  <a:t>决定的常数，与</a:t>
                </a:r>
                <a:r>
                  <a:rPr lang="en-US" altLang="zh-CN" dirty="0"/>
                  <a:t>W</a:t>
                </a:r>
                <a:r>
                  <a:rPr lang="zh-CN" altLang="en-US" dirty="0"/>
                  <a:t>，</a:t>
                </a:r>
                <a:r>
                  <a:rPr lang="en-US" altLang="zh-CN" dirty="0"/>
                  <a:t>A</a:t>
                </a:r>
                <a:r>
                  <a:rPr lang="zh-CN" altLang="en-US" dirty="0"/>
                  <a:t>和</a:t>
                </a:r>
                <a:r>
                  <a:rPr lang="en-US" altLang="zh-CN" dirty="0"/>
                  <a:t>x</a:t>
                </a:r>
                <a:r>
                  <a:rPr lang="zh-CN" altLang="en-US" dirty="0"/>
                  <a:t>无关。</a:t>
                </a:r>
                <a:endParaRPr lang="en-US" altLang="zh-CN" dirty="0"/>
              </a:p>
              <a:p>
                <a:pPr marL="285750" indent="-285750">
                  <a:lnSpc>
                    <a:spcPct val="150000"/>
                  </a:lnSpc>
                  <a:buFont typeface="Wingdings" panose="05000000000000000000" pitchFamily="2" charset="2"/>
                  <a:buChar char="l"/>
                </a:pPr>
                <a14:m>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e>
                      <m:sub>
                        <m:r>
                          <a:rPr lang="en-US" altLang="zh-CN" b="0" i="1" smtClean="0">
                            <a:latin typeface="Cambria Math" panose="02040503050406030204" pitchFamily="18" charset="0"/>
                          </a:rPr>
                          <m:t>𝐹</m:t>
                        </m:r>
                      </m:sub>
                    </m:sSub>
                  </m:oMath>
                </a14:m>
                <a:r>
                  <a:rPr lang="zh-CN" altLang="en-US" dirty="0"/>
                  <a:t>，</a:t>
                </a:r>
                <a:r>
                  <a:rPr lang="en-US" altLang="zh-CN" dirty="0"/>
                  <a:t>Frobenius norm</a:t>
                </a:r>
                <a:r>
                  <a:rPr lang="zh-CN" altLang="en-US" dirty="0"/>
                  <a:t>，是向量或矩阵中所有项的平方之和的平方根。</a:t>
                </a:r>
              </a:p>
            </p:txBody>
          </p:sp>
        </mc:Choice>
        <mc:Fallback>
          <p:sp>
            <p:nvSpPr>
              <p:cNvPr id="18" name="文本框 17">
                <a:extLst>
                  <a:ext uri="{FF2B5EF4-FFF2-40B4-BE49-F238E27FC236}">
                    <a16:creationId xmlns:a16="http://schemas.microsoft.com/office/drawing/2014/main" id="{0F64FD9C-A312-3E55-0945-21EEA39C23B7}"/>
                  </a:ext>
                </a:extLst>
              </p:cNvPr>
              <p:cNvSpPr txBox="1">
                <a:spLocks noRot="1" noChangeAspect="1" noMove="1" noResize="1" noEditPoints="1" noAdjustHandles="1" noChangeArrowheads="1" noChangeShapeType="1" noTextEdit="1"/>
              </p:cNvSpPr>
              <p:nvPr/>
            </p:nvSpPr>
            <p:spPr>
              <a:xfrm>
                <a:off x="736429" y="4949062"/>
                <a:ext cx="7751737" cy="873957"/>
              </a:xfrm>
              <a:prstGeom prst="rect">
                <a:avLst/>
              </a:prstGeom>
              <a:blipFill>
                <a:blip r:embed="rId7"/>
                <a:stretch>
                  <a:fillRect l="-551" b="-10490"/>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538E037C-B7B9-ABB5-4A14-990041DADD70}"/>
              </a:ext>
            </a:extLst>
          </p:cNvPr>
          <p:cNvPicPr>
            <a:picLocks noChangeAspect="1"/>
          </p:cNvPicPr>
          <p:nvPr/>
        </p:nvPicPr>
        <p:blipFill>
          <a:blip r:embed="rId8"/>
          <a:stretch>
            <a:fillRect/>
          </a:stretch>
        </p:blipFill>
        <p:spPr>
          <a:xfrm>
            <a:off x="8795292" y="4950999"/>
            <a:ext cx="1954259" cy="872020"/>
          </a:xfrm>
          <a:prstGeom prst="rect">
            <a:avLst/>
          </a:prstGeom>
        </p:spPr>
      </p:pic>
      <p:sp>
        <p:nvSpPr>
          <p:cNvPr id="21" name="箭头: 下 20">
            <a:extLst>
              <a:ext uri="{FF2B5EF4-FFF2-40B4-BE49-F238E27FC236}">
                <a16:creationId xmlns:a16="http://schemas.microsoft.com/office/drawing/2014/main" id="{30A149DE-180A-D1D2-63C5-C28AB51C5FDD}"/>
              </a:ext>
            </a:extLst>
          </p:cNvPr>
          <p:cNvSpPr/>
          <p:nvPr/>
        </p:nvSpPr>
        <p:spPr>
          <a:xfrm>
            <a:off x="2176106" y="3880222"/>
            <a:ext cx="484632" cy="3038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下 21">
            <a:extLst>
              <a:ext uri="{FF2B5EF4-FFF2-40B4-BE49-F238E27FC236}">
                <a16:creationId xmlns:a16="http://schemas.microsoft.com/office/drawing/2014/main" id="{99150C2B-D059-7332-588A-1307C0D776A9}"/>
              </a:ext>
            </a:extLst>
          </p:cNvPr>
          <p:cNvSpPr/>
          <p:nvPr/>
        </p:nvSpPr>
        <p:spPr>
          <a:xfrm>
            <a:off x="7811358" y="3882791"/>
            <a:ext cx="484632" cy="3038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15447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anim calcmode="lin" valueType="num">
                                      <p:cBhvr>
                                        <p:cTn id="25" dur="500" fill="hold"/>
                                        <p:tgtEl>
                                          <p:spTgt spid="13"/>
                                        </p:tgtEl>
                                        <p:attrNameLst>
                                          <p:attrName>ppt_x</p:attrName>
                                        </p:attrNameLst>
                                      </p:cBhvr>
                                      <p:tavLst>
                                        <p:tav tm="0">
                                          <p:val>
                                            <p:strVal val="#ppt_x"/>
                                          </p:val>
                                        </p:tav>
                                        <p:tav tm="100000">
                                          <p:val>
                                            <p:strVal val="#ppt_x"/>
                                          </p:val>
                                        </p:tav>
                                      </p:tavLst>
                                    </p:anim>
                                    <p:anim calcmode="lin" valueType="num">
                                      <p:cBhvr>
                                        <p:cTn id="2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anim calcmode="lin" valueType="num">
                                      <p:cBhvr>
                                        <p:cTn id="32" dur="500" fill="hold"/>
                                        <p:tgtEl>
                                          <p:spTgt spid="21"/>
                                        </p:tgtEl>
                                        <p:attrNameLst>
                                          <p:attrName>ppt_x</p:attrName>
                                        </p:attrNameLst>
                                      </p:cBhvr>
                                      <p:tavLst>
                                        <p:tav tm="0">
                                          <p:val>
                                            <p:strVal val="#ppt_x"/>
                                          </p:val>
                                        </p:tav>
                                        <p:tav tm="100000">
                                          <p:val>
                                            <p:strVal val="#ppt_x"/>
                                          </p:val>
                                        </p:tav>
                                      </p:tavLst>
                                    </p:anim>
                                    <p:anim calcmode="lin" valueType="num">
                                      <p:cBhvr>
                                        <p:cTn id="33" dur="500" fill="hold"/>
                                        <p:tgtEl>
                                          <p:spTgt spid="21"/>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anim calcmode="lin" valueType="num">
                                      <p:cBhvr>
                                        <p:cTn id="37" dur="500" fill="hold"/>
                                        <p:tgtEl>
                                          <p:spTgt spid="15"/>
                                        </p:tgtEl>
                                        <p:attrNameLst>
                                          <p:attrName>ppt_x</p:attrName>
                                        </p:attrNameLst>
                                      </p:cBhvr>
                                      <p:tavLst>
                                        <p:tav tm="0">
                                          <p:val>
                                            <p:strVal val="#ppt_x"/>
                                          </p:val>
                                        </p:tav>
                                        <p:tav tm="100000">
                                          <p:val>
                                            <p:strVal val="#ppt_x"/>
                                          </p:val>
                                        </p:tav>
                                      </p:tavLst>
                                    </p:anim>
                                    <p:anim calcmode="lin" valueType="num">
                                      <p:cBhvr>
                                        <p:cTn id="38"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anim calcmode="lin" valueType="num">
                                      <p:cBhvr>
                                        <p:cTn id="44" dur="500" fill="hold"/>
                                        <p:tgtEl>
                                          <p:spTgt spid="22"/>
                                        </p:tgtEl>
                                        <p:attrNameLst>
                                          <p:attrName>ppt_x</p:attrName>
                                        </p:attrNameLst>
                                      </p:cBhvr>
                                      <p:tavLst>
                                        <p:tav tm="0">
                                          <p:val>
                                            <p:strVal val="#ppt_x"/>
                                          </p:val>
                                        </p:tav>
                                        <p:tav tm="100000">
                                          <p:val>
                                            <p:strVal val="#ppt_x"/>
                                          </p:val>
                                        </p:tav>
                                      </p:tavLst>
                                    </p:anim>
                                    <p:anim calcmode="lin" valueType="num">
                                      <p:cBhvr>
                                        <p:cTn id="45" dur="500" fill="hold"/>
                                        <p:tgtEl>
                                          <p:spTgt spid="22"/>
                                        </p:tgtEl>
                                        <p:attrNameLst>
                                          <p:attrName>ppt_y</p:attrName>
                                        </p:attrNameLst>
                                      </p:cBhvr>
                                      <p:tavLst>
                                        <p:tav tm="0">
                                          <p:val>
                                            <p:strVal val="#ppt_y-.1"/>
                                          </p:val>
                                        </p:tav>
                                        <p:tav tm="100000">
                                          <p:val>
                                            <p:strVal val="#ppt_y"/>
                                          </p:val>
                                        </p:tav>
                                      </p:tavLst>
                                    </p:anim>
                                  </p:childTnLst>
                                </p:cTn>
                              </p:par>
                              <p:par>
                                <p:cTn id="46" presetID="47"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anim calcmode="lin" valueType="num">
                                      <p:cBhvr>
                                        <p:cTn id="49" dur="500" fill="hold"/>
                                        <p:tgtEl>
                                          <p:spTgt spid="17"/>
                                        </p:tgtEl>
                                        <p:attrNameLst>
                                          <p:attrName>ppt_x</p:attrName>
                                        </p:attrNameLst>
                                      </p:cBhvr>
                                      <p:tavLst>
                                        <p:tav tm="0">
                                          <p:val>
                                            <p:strVal val="#ppt_x"/>
                                          </p:val>
                                        </p:tav>
                                        <p:tav tm="100000">
                                          <p:val>
                                            <p:strVal val="#ppt_x"/>
                                          </p:val>
                                        </p:tav>
                                      </p:tavLst>
                                    </p:anim>
                                    <p:anim calcmode="lin" valueType="num">
                                      <p:cBhvr>
                                        <p:cTn id="50"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anim calcmode="lin" valueType="num">
                                      <p:cBhvr>
                                        <p:cTn id="56" dur="500" fill="hold"/>
                                        <p:tgtEl>
                                          <p:spTgt spid="18"/>
                                        </p:tgtEl>
                                        <p:attrNameLst>
                                          <p:attrName>ppt_x</p:attrName>
                                        </p:attrNameLst>
                                      </p:cBhvr>
                                      <p:tavLst>
                                        <p:tav tm="0">
                                          <p:val>
                                            <p:strVal val="#ppt_x"/>
                                          </p:val>
                                        </p:tav>
                                        <p:tav tm="100000">
                                          <p:val>
                                            <p:strVal val="#ppt_x"/>
                                          </p:val>
                                        </p:tav>
                                      </p:tavLst>
                                    </p:anim>
                                    <p:anim calcmode="lin" valueType="num">
                                      <p:cBhvr>
                                        <p:cTn id="57" dur="500" fill="hold"/>
                                        <p:tgtEl>
                                          <p:spTgt spid="18"/>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anim calcmode="lin" valueType="num">
                                      <p:cBhvr>
                                        <p:cTn id="61" dur="500" fill="hold"/>
                                        <p:tgtEl>
                                          <p:spTgt spid="20"/>
                                        </p:tgtEl>
                                        <p:attrNameLst>
                                          <p:attrName>ppt_x</p:attrName>
                                        </p:attrNameLst>
                                      </p:cBhvr>
                                      <p:tavLst>
                                        <p:tav tm="0">
                                          <p:val>
                                            <p:strVal val="#ppt_x"/>
                                          </p:val>
                                        </p:tav>
                                        <p:tav tm="100000">
                                          <p:val>
                                            <p:strVal val="#ppt_x"/>
                                          </p:val>
                                        </p:tav>
                                      </p:tavLst>
                                    </p:anim>
                                    <p:anim calcmode="lin" valueType="num">
                                      <p:cBhvr>
                                        <p:cTn id="62"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8" grpId="0"/>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4B5B8-2B28-3626-590C-41ACEDDD952B}"/>
              </a:ext>
            </a:extLst>
          </p:cNvPr>
          <p:cNvSpPr>
            <a:spLocks noGrp="1"/>
          </p:cNvSpPr>
          <p:nvPr>
            <p:ph type="title"/>
          </p:nvPr>
        </p:nvSpPr>
        <p:spPr/>
        <p:txBody>
          <a:bodyPr>
            <a:normAutofit/>
          </a:bodyPr>
          <a:lstStyle/>
          <a:p>
            <a:r>
              <a:rPr lang="zh-CN" altLang="en-US" sz="3600" dirty="0"/>
              <a:t>总误差等价工作负载</a:t>
            </a:r>
          </a:p>
        </p:txBody>
      </p:sp>
      <p:sp>
        <p:nvSpPr>
          <p:cNvPr id="3" name="灯片编号占位符 2">
            <a:extLst>
              <a:ext uri="{FF2B5EF4-FFF2-40B4-BE49-F238E27FC236}">
                <a16:creationId xmlns:a16="http://schemas.microsoft.com/office/drawing/2014/main" id="{5373856E-C76F-B927-EA3A-90A57690950B}"/>
              </a:ext>
            </a:extLst>
          </p:cNvPr>
          <p:cNvSpPr>
            <a:spLocks noGrp="1"/>
          </p:cNvSpPr>
          <p:nvPr>
            <p:ph type="sldNum" sz="quarter" idx="12"/>
          </p:nvPr>
        </p:nvSpPr>
        <p:spPr/>
        <p:txBody>
          <a:bodyPr/>
          <a:lstStyle/>
          <a:p>
            <a:fld id="{5DD3DB80-B894-403A-B48E-6FDC1A72010E}" type="slidenum">
              <a:rPr lang="zh-CN" altLang="en-US" smtClean="0"/>
              <a:t>13</a:t>
            </a:fld>
            <a:endParaRPr lang="zh-CN" altLang="en-US"/>
          </a:p>
        </p:txBody>
      </p:sp>
      <p:sp>
        <p:nvSpPr>
          <p:cNvPr id="4" name="文本框 3">
            <a:extLst>
              <a:ext uri="{FF2B5EF4-FFF2-40B4-BE49-F238E27FC236}">
                <a16:creationId xmlns:a16="http://schemas.microsoft.com/office/drawing/2014/main" id="{E3143C9D-7435-C58E-C736-8EF2ED251571}"/>
              </a:ext>
            </a:extLst>
          </p:cNvPr>
          <p:cNvSpPr txBox="1"/>
          <p:nvPr/>
        </p:nvSpPr>
        <p:spPr>
          <a:xfrm>
            <a:off x="669925" y="1221246"/>
            <a:ext cx="4411977" cy="400110"/>
          </a:xfrm>
          <a:prstGeom prst="rect">
            <a:avLst/>
          </a:prstGeom>
          <a:noFill/>
        </p:spPr>
        <p:txBody>
          <a:bodyPr wrap="none" rtlCol="0">
            <a:spAutoFit/>
          </a:bodyPr>
          <a:lstStyle/>
          <a:p>
            <a:pPr marL="285750" indent="-285750">
              <a:buFont typeface="Wingdings" panose="05000000000000000000" pitchFamily="2" charset="2"/>
              <a:buChar char="Ø"/>
            </a:pPr>
            <a:r>
              <a:rPr lang="en-US" altLang="zh-CN" sz="2000" b="1" dirty="0"/>
              <a:t>Total error </a:t>
            </a:r>
            <a:r>
              <a:rPr lang="en-US" altLang="zh-CN" sz="2000" b="1" dirty="0">
                <a:solidFill>
                  <a:srgbClr val="FF0000"/>
                </a:solidFill>
              </a:rPr>
              <a:t>equivalent</a:t>
            </a:r>
            <a:r>
              <a:rPr lang="en-US" altLang="zh-CN" sz="2000" b="1" dirty="0"/>
              <a:t> workloads</a:t>
            </a:r>
            <a:endParaRPr lang="zh-CN" altLang="en-US" sz="2000" b="1" dirty="0"/>
          </a:p>
        </p:txBody>
      </p:sp>
      <p:sp>
        <p:nvSpPr>
          <p:cNvPr id="5" name="文本框 4">
            <a:extLst>
              <a:ext uri="{FF2B5EF4-FFF2-40B4-BE49-F238E27FC236}">
                <a16:creationId xmlns:a16="http://schemas.microsoft.com/office/drawing/2014/main" id="{B57A4F66-2508-208F-1460-930CB8E50EE1}"/>
              </a:ext>
            </a:extLst>
          </p:cNvPr>
          <p:cNvSpPr txBox="1"/>
          <p:nvPr/>
        </p:nvSpPr>
        <p:spPr>
          <a:xfrm>
            <a:off x="669925" y="1712198"/>
            <a:ext cx="10850562" cy="872034"/>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solidFill>
                  <a:srgbClr val="FF0000"/>
                </a:solidFill>
              </a:rPr>
              <a:t>总误差等价</a:t>
            </a:r>
            <a:r>
              <a:rPr lang="zh-CN" altLang="en-US" dirty="0"/>
              <a:t>的工作负载在语义上是不同的，但在矩阵机制下总是具有</a:t>
            </a:r>
            <a:r>
              <a:rPr lang="zh-CN" altLang="en-US" dirty="0">
                <a:solidFill>
                  <a:schemeClr val="accent2"/>
                </a:solidFill>
              </a:rPr>
              <a:t>相同的支撑策略集</a:t>
            </a:r>
            <a:r>
              <a:rPr lang="zh-CN" altLang="en-US" dirty="0"/>
              <a:t>和</a:t>
            </a:r>
            <a:r>
              <a:rPr lang="zh-CN" altLang="en-US" dirty="0">
                <a:solidFill>
                  <a:schemeClr val="accent2"/>
                </a:solidFill>
              </a:rPr>
              <a:t>相同的总误差</a:t>
            </a:r>
            <a:r>
              <a:rPr lang="zh-CN" altLang="en-US" dirty="0"/>
              <a:t>。</a:t>
            </a:r>
            <a:endParaRPr lang="en-US" altLang="zh-CN" dirty="0"/>
          </a:p>
          <a:p>
            <a:pPr marL="285750" indent="-285750">
              <a:lnSpc>
                <a:spcPct val="150000"/>
              </a:lnSpc>
              <a:buFont typeface="Wingdings" panose="05000000000000000000" pitchFamily="2" charset="2"/>
              <a:buChar char="l"/>
            </a:pPr>
            <a:r>
              <a:rPr lang="zh-CN" altLang="en-US" dirty="0">
                <a:solidFill>
                  <a:srgbClr val="FF0000"/>
                </a:solidFill>
              </a:rPr>
              <a:t>语义等价</a:t>
            </a:r>
            <a:r>
              <a:rPr lang="zh-CN" altLang="en-US" dirty="0"/>
              <a:t>的工作负载不一定是误差等价的，但回答语义等价的工作负载的</a:t>
            </a:r>
            <a:r>
              <a:rPr lang="zh-CN" altLang="en-US" dirty="0">
                <a:solidFill>
                  <a:schemeClr val="accent2"/>
                </a:solidFill>
              </a:rPr>
              <a:t>最小误差相同</a:t>
            </a:r>
            <a:r>
              <a:rPr lang="zh-CN" altLang="en-US" dirty="0"/>
              <a:t>。</a:t>
            </a:r>
          </a:p>
        </p:txBody>
      </p:sp>
      <p:sp>
        <p:nvSpPr>
          <p:cNvPr id="6" name="文本框 5">
            <a:extLst>
              <a:ext uri="{FF2B5EF4-FFF2-40B4-BE49-F238E27FC236}">
                <a16:creationId xmlns:a16="http://schemas.microsoft.com/office/drawing/2014/main" id="{1176CC78-EE4F-5861-D0F4-57E087AEF6E8}"/>
              </a:ext>
            </a:extLst>
          </p:cNvPr>
          <p:cNvSpPr txBox="1"/>
          <p:nvPr/>
        </p:nvSpPr>
        <p:spPr>
          <a:xfrm>
            <a:off x="669925" y="2780021"/>
            <a:ext cx="3986989"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b="1" dirty="0"/>
              <a:t>总误差等价 </a:t>
            </a:r>
            <a:r>
              <a:rPr lang="en-US" altLang="zh-CN" b="1" dirty="0"/>
              <a:t>total error equivalent</a:t>
            </a:r>
            <a:endParaRPr lang="zh-CN" altLang="en-US" b="1" dirty="0"/>
          </a:p>
        </p:txBody>
      </p:sp>
      <p:sp>
        <p:nvSpPr>
          <p:cNvPr id="7" name="文本框 6">
            <a:extLst>
              <a:ext uri="{FF2B5EF4-FFF2-40B4-BE49-F238E27FC236}">
                <a16:creationId xmlns:a16="http://schemas.microsoft.com/office/drawing/2014/main" id="{FA541AC9-26A2-11DA-8BDC-D5232E0987E5}"/>
              </a:ext>
            </a:extLst>
          </p:cNvPr>
          <p:cNvSpPr txBox="1"/>
          <p:nvPr/>
        </p:nvSpPr>
        <p:spPr>
          <a:xfrm>
            <a:off x="791662" y="3356891"/>
            <a:ext cx="5705408" cy="369332"/>
          </a:xfrm>
          <a:prstGeom prst="rect">
            <a:avLst/>
          </a:prstGeom>
          <a:noFill/>
        </p:spPr>
        <p:txBody>
          <a:bodyPr wrap="none" rtlCol="0">
            <a:spAutoFit/>
          </a:bodyPr>
          <a:lstStyle/>
          <a:p>
            <a:pPr marL="285750" indent="-285750">
              <a:buFont typeface="Wingdings" panose="05000000000000000000" pitchFamily="2" charset="2"/>
              <a:buChar char="n"/>
            </a:pPr>
            <a:r>
              <a:rPr lang="zh-CN" altLang="en-US" dirty="0"/>
              <a:t>对于任意查询策略</a:t>
            </a:r>
            <a:r>
              <a:rPr lang="en-US" altLang="zh-CN" dirty="0"/>
              <a:t>A</a:t>
            </a:r>
            <a:r>
              <a:rPr lang="zh-CN" altLang="en-US" dirty="0"/>
              <a:t>同时支撑工作负载</a:t>
            </a:r>
            <a:r>
              <a:rPr lang="en-US" altLang="zh-CN" dirty="0"/>
              <a:t>W1</a:t>
            </a:r>
            <a:r>
              <a:rPr lang="zh-CN" altLang="en-US" dirty="0"/>
              <a:t>和</a:t>
            </a:r>
            <a:r>
              <a:rPr lang="en-US" altLang="zh-CN" dirty="0"/>
              <a:t>W2</a:t>
            </a:r>
            <a:r>
              <a:rPr lang="zh-CN" altLang="en-US" dirty="0"/>
              <a:t>，有</a:t>
            </a:r>
          </a:p>
        </p:txBody>
      </p:sp>
      <p:pic>
        <p:nvPicPr>
          <p:cNvPr id="9" name="图片 8">
            <a:extLst>
              <a:ext uri="{FF2B5EF4-FFF2-40B4-BE49-F238E27FC236}">
                <a16:creationId xmlns:a16="http://schemas.microsoft.com/office/drawing/2014/main" id="{47665DC3-D26B-7596-D0A7-AB44C6B2E1B8}"/>
              </a:ext>
            </a:extLst>
          </p:cNvPr>
          <p:cNvPicPr>
            <a:picLocks noChangeAspect="1"/>
          </p:cNvPicPr>
          <p:nvPr/>
        </p:nvPicPr>
        <p:blipFill>
          <a:blip r:embed="rId2"/>
          <a:stretch>
            <a:fillRect/>
          </a:stretch>
        </p:blipFill>
        <p:spPr>
          <a:xfrm>
            <a:off x="6420462" y="3406624"/>
            <a:ext cx="3029106" cy="285765"/>
          </a:xfrm>
          <a:prstGeom prst="rect">
            <a:avLst/>
          </a:prstGeom>
        </p:spPr>
      </p:pic>
      <p:pic>
        <p:nvPicPr>
          <p:cNvPr id="11" name="图片 10">
            <a:extLst>
              <a:ext uri="{FF2B5EF4-FFF2-40B4-BE49-F238E27FC236}">
                <a16:creationId xmlns:a16="http://schemas.microsoft.com/office/drawing/2014/main" id="{1FEBD5D6-02C8-F693-A011-6EEDF8615F4B}"/>
              </a:ext>
            </a:extLst>
          </p:cNvPr>
          <p:cNvPicPr>
            <a:picLocks noChangeAspect="1"/>
          </p:cNvPicPr>
          <p:nvPr/>
        </p:nvPicPr>
        <p:blipFill>
          <a:blip r:embed="rId3"/>
          <a:stretch>
            <a:fillRect/>
          </a:stretch>
        </p:blipFill>
        <p:spPr>
          <a:xfrm>
            <a:off x="9449568" y="3441174"/>
            <a:ext cx="1130358" cy="241312"/>
          </a:xfrm>
          <a:prstGeom prst="rect">
            <a:avLst/>
          </a:prstGeom>
        </p:spPr>
      </p:pic>
      <p:sp>
        <p:nvSpPr>
          <p:cNvPr id="12" name="文本框 11">
            <a:extLst>
              <a:ext uri="{FF2B5EF4-FFF2-40B4-BE49-F238E27FC236}">
                <a16:creationId xmlns:a16="http://schemas.microsoft.com/office/drawing/2014/main" id="{85CFFAC5-239E-116A-D5CA-7F2872548B1E}"/>
              </a:ext>
            </a:extLst>
          </p:cNvPr>
          <p:cNvSpPr txBox="1"/>
          <p:nvPr/>
        </p:nvSpPr>
        <p:spPr>
          <a:xfrm>
            <a:off x="5358526" y="2765004"/>
            <a:ext cx="3647152" cy="369332"/>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zh-CN" altLang="en-US" dirty="0"/>
              <a:t>单个查询之间不可能出现误差等价</a:t>
            </a:r>
          </a:p>
        </p:txBody>
      </p:sp>
      <p:pic>
        <p:nvPicPr>
          <p:cNvPr id="14" name="图片 13">
            <a:extLst>
              <a:ext uri="{FF2B5EF4-FFF2-40B4-BE49-F238E27FC236}">
                <a16:creationId xmlns:a16="http://schemas.microsoft.com/office/drawing/2014/main" id="{FAE040C9-8BA6-E1CD-882D-38947362B3BE}"/>
              </a:ext>
            </a:extLst>
          </p:cNvPr>
          <p:cNvPicPr>
            <a:picLocks noChangeAspect="1"/>
          </p:cNvPicPr>
          <p:nvPr/>
        </p:nvPicPr>
        <p:blipFill>
          <a:blip r:embed="rId4"/>
          <a:stretch>
            <a:fillRect/>
          </a:stretch>
        </p:blipFill>
        <p:spPr>
          <a:xfrm>
            <a:off x="669925" y="4085483"/>
            <a:ext cx="5600988" cy="1714588"/>
          </a:xfrm>
          <a:prstGeom prst="rect">
            <a:avLst/>
          </a:prstGeom>
        </p:spPr>
      </p:pic>
      <p:sp>
        <p:nvSpPr>
          <p:cNvPr id="15" name="文本框 14">
            <a:extLst>
              <a:ext uri="{FF2B5EF4-FFF2-40B4-BE49-F238E27FC236}">
                <a16:creationId xmlns:a16="http://schemas.microsoft.com/office/drawing/2014/main" id="{ECA362C9-D766-DABA-326D-64F12DA61E52}"/>
              </a:ext>
            </a:extLst>
          </p:cNvPr>
          <p:cNvSpPr txBox="1"/>
          <p:nvPr/>
        </p:nvSpPr>
        <p:spPr>
          <a:xfrm>
            <a:off x="6785397" y="4085483"/>
            <a:ext cx="4677829" cy="170495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lnSpc>
                <a:spcPct val="150000"/>
              </a:lnSpc>
              <a:buFont typeface="Wingdings" panose="05000000000000000000" pitchFamily="2" charset="2"/>
              <a:buChar char="l"/>
            </a:pPr>
            <a:r>
              <a:rPr lang="zh-CN" altLang="en-US" dirty="0"/>
              <a:t>对任意矩阵</a:t>
            </a:r>
            <a:r>
              <a:rPr lang="en-US" altLang="zh-CN" dirty="0"/>
              <a:t>Q</a:t>
            </a:r>
            <a:r>
              <a:rPr lang="zh-CN" altLang="en-US" dirty="0"/>
              <a:t>，任何支撑</a:t>
            </a:r>
            <a:r>
              <a:rPr lang="en-US" altLang="zh-CN" dirty="0"/>
              <a:t>W</a:t>
            </a:r>
            <a:r>
              <a:rPr lang="zh-CN" altLang="en-US" dirty="0"/>
              <a:t>的策略也支撑</a:t>
            </a:r>
            <a:r>
              <a:rPr lang="en-US" altLang="zh-CN" dirty="0"/>
              <a:t>QW</a:t>
            </a:r>
            <a:r>
              <a:rPr lang="zh-CN" altLang="en-US" dirty="0"/>
              <a:t>。</a:t>
            </a:r>
            <a:endParaRPr lang="en-US" altLang="zh-CN" dirty="0"/>
          </a:p>
          <a:p>
            <a:pPr marL="285750" indent="-285750">
              <a:lnSpc>
                <a:spcPct val="150000"/>
              </a:lnSpc>
              <a:buFont typeface="Wingdings" panose="05000000000000000000" pitchFamily="2" charset="2"/>
              <a:buChar char="l"/>
            </a:pPr>
            <a:r>
              <a:rPr lang="zh-CN" altLang="en-US" dirty="0"/>
              <a:t>总误差等价的工作负载共享同一组支撑策略。</a:t>
            </a:r>
          </a:p>
        </p:txBody>
      </p:sp>
    </p:spTree>
    <p:extLst>
      <p:ext uri="{BB962C8B-B14F-4D97-AF65-F5344CB8AC3E}">
        <p14:creationId xmlns:p14="http://schemas.microsoft.com/office/powerpoint/2010/main" val="398023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anim calcmode="lin" valueType="num">
                                      <p:cBhvr>
                                        <p:cTn id="27" dur="500" fill="hold"/>
                                        <p:tgtEl>
                                          <p:spTgt spid="12"/>
                                        </p:tgtEl>
                                        <p:attrNameLst>
                                          <p:attrName>ppt_x</p:attrName>
                                        </p:attrNameLst>
                                      </p:cBhvr>
                                      <p:tavLst>
                                        <p:tav tm="0">
                                          <p:val>
                                            <p:strVal val="#ppt_x"/>
                                          </p:val>
                                        </p:tav>
                                        <p:tav tm="100000">
                                          <p:val>
                                            <p:strVal val="#ppt_x"/>
                                          </p:val>
                                        </p:tav>
                                      </p:tavLst>
                                    </p:anim>
                                    <p:anim calcmode="lin" valueType="num">
                                      <p:cBhvr>
                                        <p:cTn id="28"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anim calcmode="lin" valueType="num">
                                      <p:cBhvr>
                                        <p:cTn id="34" dur="500" fill="hold"/>
                                        <p:tgtEl>
                                          <p:spTgt spid="14"/>
                                        </p:tgtEl>
                                        <p:attrNameLst>
                                          <p:attrName>ppt_x</p:attrName>
                                        </p:attrNameLst>
                                      </p:cBhvr>
                                      <p:tavLst>
                                        <p:tav tm="0">
                                          <p:val>
                                            <p:strVal val="#ppt_x"/>
                                          </p:val>
                                        </p:tav>
                                        <p:tav tm="100000">
                                          <p:val>
                                            <p:strVal val="#ppt_x"/>
                                          </p:val>
                                        </p:tav>
                                      </p:tavLst>
                                    </p:anim>
                                    <p:anim calcmode="lin" valueType="num">
                                      <p:cBhvr>
                                        <p:cTn id="35" dur="500" fill="hold"/>
                                        <p:tgtEl>
                                          <p:spTgt spid="1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anim calcmode="lin" valueType="num">
                                      <p:cBhvr>
                                        <p:cTn id="39" dur="500" fill="hold"/>
                                        <p:tgtEl>
                                          <p:spTgt spid="15"/>
                                        </p:tgtEl>
                                        <p:attrNameLst>
                                          <p:attrName>ppt_x</p:attrName>
                                        </p:attrNameLst>
                                      </p:cBhvr>
                                      <p:tavLst>
                                        <p:tav tm="0">
                                          <p:val>
                                            <p:strVal val="#ppt_x"/>
                                          </p:val>
                                        </p:tav>
                                        <p:tav tm="100000">
                                          <p:val>
                                            <p:strVal val="#ppt_x"/>
                                          </p:val>
                                        </p:tav>
                                      </p:tavLst>
                                    </p:anim>
                                    <p:anim calcmode="lin" valueType="num">
                                      <p:cBhvr>
                                        <p:cTn id="40"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2"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16F14C-9B2C-C8E5-E1AE-7DCCA16F1244}"/>
              </a:ext>
            </a:extLst>
          </p:cNvPr>
          <p:cNvSpPr>
            <a:spLocks noGrp="1"/>
          </p:cNvSpPr>
          <p:nvPr>
            <p:ph type="title"/>
          </p:nvPr>
        </p:nvSpPr>
        <p:spPr/>
        <p:txBody>
          <a:bodyPr>
            <a:normAutofit/>
          </a:bodyPr>
          <a:lstStyle/>
          <a:p>
            <a:r>
              <a:rPr lang="zh-CN" altLang="en-US" sz="3600" dirty="0"/>
              <a:t>查询策略间等价</a:t>
            </a:r>
          </a:p>
        </p:txBody>
      </p:sp>
      <p:sp>
        <p:nvSpPr>
          <p:cNvPr id="3" name="灯片编号占位符 2">
            <a:extLst>
              <a:ext uri="{FF2B5EF4-FFF2-40B4-BE49-F238E27FC236}">
                <a16:creationId xmlns:a16="http://schemas.microsoft.com/office/drawing/2014/main" id="{20859AC6-14C9-FFBF-F89A-4F75A153B83D}"/>
              </a:ext>
            </a:extLst>
          </p:cNvPr>
          <p:cNvSpPr>
            <a:spLocks noGrp="1"/>
          </p:cNvSpPr>
          <p:nvPr>
            <p:ph type="sldNum" sz="quarter" idx="12"/>
          </p:nvPr>
        </p:nvSpPr>
        <p:spPr/>
        <p:txBody>
          <a:bodyPr/>
          <a:lstStyle/>
          <a:p>
            <a:fld id="{5DD3DB80-B894-403A-B48E-6FDC1A72010E}" type="slidenum">
              <a:rPr lang="zh-CN" altLang="en-US" smtClean="0"/>
              <a:t>14</a:t>
            </a:fld>
            <a:endParaRPr lang="zh-CN" altLang="en-US"/>
          </a:p>
        </p:txBody>
      </p:sp>
      <p:sp>
        <p:nvSpPr>
          <p:cNvPr id="4" name="文本框 3">
            <a:extLst>
              <a:ext uri="{FF2B5EF4-FFF2-40B4-BE49-F238E27FC236}">
                <a16:creationId xmlns:a16="http://schemas.microsoft.com/office/drawing/2014/main" id="{79FAE0AF-1705-4B26-0E60-153BFBB64CE0}"/>
              </a:ext>
            </a:extLst>
          </p:cNvPr>
          <p:cNvSpPr txBox="1"/>
          <p:nvPr/>
        </p:nvSpPr>
        <p:spPr>
          <a:xfrm>
            <a:off x="669925" y="1258068"/>
            <a:ext cx="10850562" cy="170495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t>查询策略</a:t>
            </a:r>
            <a:r>
              <a:rPr lang="en-US" altLang="zh-CN" b="1" dirty="0"/>
              <a:t>A</a:t>
            </a:r>
            <a:r>
              <a:rPr lang="zh-CN" altLang="en-US" b="1" dirty="0"/>
              <a:t>的重要性</a:t>
            </a:r>
            <a:r>
              <a:rPr lang="zh-CN" altLang="en-US" dirty="0"/>
              <a:t>：用不同的查询策略实例化矩阵机制时，它支撑一组不同的工作负载并引入不同的误差。</a:t>
            </a:r>
            <a:endParaRPr lang="en-US" altLang="zh-CN" dirty="0"/>
          </a:p>
          <a:p>
            <a:pPr marL="285750" indent="-285750">
              <a:lnSpc>
                <a:spcPct val="150000"/>
              </a:lnSpc>
              <a:buFont typeface="Wingdings" panose="05000000000000000000" pitchFamily="2" charset="2"/>
              <a:buChar char="Ø"/>
            </a:pPr>
            <a:r>
              <a:rPr lang="zh-CN" altLang="en-US" b="1" dirty="0"/>
              <a:t>等价查询策略</a:t>
            </a:r>
            <a:r>
              <a:rPr lang="zh-CN" altLang="en-US" dirty="0"/>
              <a:t>：在矩阵机制下完全可交换，等价策略支持同一组工作负载并以完全相同的误差量回答任何查询。</a:t>
            </a:r>
          </a:p>
        </p:txBody>
      </p:sp>
      <p:pic>
        <p:nvPicPr>
          <p:cNvPr id="6" name="图片 5">
            <a:extLst>
              <a:ext uri="{FF2B5EF4-FFF2-40B4-BE49-F238E27FC236}">
                <a16:creationId xmlns:a16="http://schemas.microsoft.com/office/drawing/2014/main" id="{F127443D-0E5C-D4F5-EBFA-2EFB9A8DAE55}"/>
              </a:ext>
            </a:extLst>
          </p:cNvPr>
          <p:cNvPicPr>
            <a:picLocks noChangeAspect="1"/>
          </p:cNvPicPr>
          <p:nvPr/>
        </p:nvPicPr>
        <p:blipFill>
          <a:blip r:embed="rId2"/>
          <a:stretch>
            <a:fillRect/>
          </a:stretch>
        </p:blipFill>
        <p:spPr>
          <a:xfrm>
            <a:off x="669925" y="3148815"/>
            <a:ext cx="5569236" cy="1492327"/>
          </a:xfrm>
          <a:prstGeom prst="rect">
            <a:avLst/>
          </a:prstGeom>
          <a:ln>
            <a:solidFill>
              <a:schemeClr val="accent4"/>
            </a:solidFill>
          </a:ln>
        </p:spPr>
      </p:pic>
      <p:pic>
        <p:nvPicPr>
          <p:cNvPr id="8" name="图片 7">
            <a:extLst>
              <a:ext uri="{FF2B5EF4-FFF2-40B4-BE49-F238E27FC236}">
                <a16:creationId xmlns:a16="http://schemas.microsoft.com/office/drawing/2014/main" id="{579E8476-6DC2-5C82-4ABD-B93D4330F3BA}"/>
              </a:ext>
            </a:extLst>
          </p:cNvPr>
          <p:cNvPicPr>
            <a:picLocks noChangeAspect="1"/>
          </p:cNvPicPr>
          <p:nvPr/>
        </p:nvPicPr>
        <p:blipFill>
          <a:blip r:embed="rId3"/>
          <a:stretch>
            <a:fillRect/>
          </a:stretch>
        </p:blipFill>
        <p:spPr>
          <a:xfrm>
            <a:off x="7416623" y="2821774"/>
            <a:ext cx="3581584" cy="1073205"/>
          </a:xfrm>
          <a:prstGeom prst="rect">
            <a:avLst/>
          </a:prstGeom>
        </p:spPr>
      </p:pic>
      <p:pic>
        <p:nvPicPr>
          <p:cNvPr id="10" name="图片 9">
            <a:extLst>
              <a:ext uri="{FF2B5EF4-FFF2-40B4-BE49-F238E27FC236}">
                <a16:creationId xmlns:a16="http://schemas.microsoft.com/office/drawing/2014/main" id="{BEF3372D-697B-CF05-4FA6-E9C6D12B3B87}"/>
              </a:ext>
            </a:extLst>
          </p:cNvPr>
          <p:cNvPicPr>
            <a:picLocks noChangeAspect="1"/>
          </p:cNvPicPr>
          <p:nvPr/>
        </p:nvPicPr>
        <p:blipFill>
          <a:blip r:embed="rId4"/>
          <a:stretch>
            <a:fillRect/>
          </a:stretch>
        </p:blipFill>
        <p:spPr>
          <a:xfrm>
            <a:off x="7363899" y="3960384"/>
            <a:ext cx="3797495" cy="1104957"/>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07FBA20-F7AB-718F-9E2B-42E9590F5F09}"/>
                  </a:ext>
                </a:extLst>
              </p:cNvPr>
              <p:cNvSpPr txBox="1"/>
              <p:nvPr/>
            </p:nvSpPr>
            <p:spPr>
              <a:xfrm>
                <a:off x="9116416" y="5458685"/>
                <a:ext cx="1481688" cy="4154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𝐸𝑟𝑟𝑜𝑟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𝑃𝑟𝑜𝑓𝑖𝑙𝑒</m:t>
                      </m:r>
                    </m:oMath>
                  </m:oMathPara>
                </a14:m>
                <a:endParaRPr lang="zh-CN" altLang="en-US" dirty="0"/>
              </a:p>
            </p:txBody>
          </p:sp>
        </mc:Choice>
        <mc:Fallback xmlns="">
          <p:sp>
            <p:nvSpPr>
              <p:cNvPr id="11" name="文本框 10">
                <a:extLst>
                  <a:ext uri="{FF2B5EF4-FFF2-40B4-BE49-F238E27FC236}">
                    <a16:creationId xmlns:a16="http://schemas.microsoft.com/office/drawing/2014/main" id="{207FBA20-F7AB-718F-9E2B-42E9590F5F09}"/>
                  </a:ext>
                </a:extLst>
              </p:cNvPr>
              <p:cNvSpPr txBox="1">
                <a:spLocks noRot="1" noChangeAspect="1" noMove="1" noResize="1" noEditPoints="1" noAdjustHandles="1" noChangeArrowheads="1" noChangeShapeType="1" noTextEdit="1"/>
              </p:cNvSpPr>
              <p:nvPr/>
            </p:nvSpPr>
            <p:spPr>
              <a:xfrm>
                <a:off x="9116416" y="5458685"/>
                <a:ext cx="1481688" cy="415498"/>
              </a:xfrm>
              <a:prstGeom prst="rect">
                <a:avLst/>
              </a:prstGeom>
              <a:blipFill>
                <a:blip r:embed="rId5"/>
                <a:stretch>
                  <a:fillRect/>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A361906D-F9F8-BA66-A3A3-FB1FF5BF9C05}"/>
              </a:ext>
            </a:extLst>
          </p:cNvPr>
          <p:cNvSpPr/>
          <p:nvPr/>
        </p:nvSpPr>
        <p:spPr>
          <a:xfrm>
            <a:off x="9647227" y="3429000"/>
            <a:ext cx="822346" cy="3697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3D58BB4-B505-9B1B-09FD-BBC393A91ECE}"/>
              </a:ext>
            </a:extLst>
          </p:cNvPr>
          <p:cNvSpPr/>
          <p:nvPr/>
        </p:nvSpPr>
        <p:spPr>
          <a:xfrm>
            <a:off x="9732120" y="4526728"/>
            <a:ext cx="822346" cy="3697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55B2D362-9C71-E86B-803E-EF8CF4634381}"/>
              </a:ext>
            </a:extLst>
          </p:cNvPr>
          <p:cNvSpPr txBox="1"/>
          <p:nvPr/>
        </p:nvSpPr>
        <p:spPr>
          <a:xfrm>
            <a:off x="669925" y="4826935"/>
            <a:ext cx="7269939" cy="128945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285750" indent="-285750">
              <a:lnSpc>
                <a:spcPct val="150000"/>
              </a:lnSpc>
              <a:buFont typeface="Wingdings" panose="05000000000000000000" pitchFamily="2" charset="2"/>
              <a:buChar char="Ø"/>
            </a:pPr>
            <a:r>
              <a:rPr lang="zh-CN" altLang="en-US" dirty="0"/>
              <a:t>策略矩阵</a:t>
            </a:r>
            <a:r>
              <a:rPr lang="en-US" altLang="zh-CN" dirty="0"/>
              <a:t>A</a:t>
            </a:r>
            <a:r>
              <a:rPr lang="zh-CN" altLang="en-US" dirty="0"/>
              <a:t>的</a:t>
            </a:r>
            <a:r>
              <a:rPr lang="en-US" altLang="zh-CN" b="1" dirty="0"/>
              <a:t>Error profile</a:t>
            </a:r>
            <a:r>
              <a:rPr lang="zh-CN" altLang="en-US" dirty="0"/>
              <a:t>刻画了</a:t>
            </a:r>
            <a:r>
              <a:rPr lang="zh-CN" altLang="en-US" b="1" dirty="0"/>
              <a:t>矩阵机制下回答查询误差的分布</a:t>
            </a:r>
            <a:r>
              <a:rPr lang="zh-CN" altLang="en-US" dirty="0"/>
              <a:t>：</a:t>
            </a:r>
            <a:endParaRPr lang="en-US" altLang="zh-CN" dirty="0"/>
          </a:p>
          <a:p>
            <a:pPr marL="285750" indent="-285750">
              <a:lnSpc>
                <a:spcPct val="150000"/>
              </a:lnSpc>
              <a:buFont typeface="Wingdings" panose="05000000000000000000" pitchFamily="2" charset="2"/>
              <a:buChar char="l"/>
            </a:pPr>
            <a:r>
              <a:rPr lang="zh-CN" altLang="en-US" dirty="0"/>
              <a:t>对角线条目包含每个</a:t>
            </a:r>
            <a:r>
              <a:rPr lang="en-US" altLang="zh-CN" dirty="0"/>
              <a:t>cell</a:t>
            </a:r>
            <a:r>
              <a:rPr lang="zh-CN" altLang="en-US" dirty="0"/>
              <a:t>的误差的方差；</a:t>
            </a:r>
            <a:endParaRPr lang="en-US" altLang="zh-CN" dirty="0"/>
          </a:p>
          <a:p>
            <a:pPr marL="285750" indent="-285750">
              <a:lnSpc>
                <a:spcPct val="150000"/>
              </a:lnSpc>
              <a:buFont typeface="Wingdings" panose="05000000000000000000" pitchFamily="2" charset="2"/>
              <a:buChar char="l"/>
            </a:pPr>
            <a:r>
              <a:rPr lang="zh-CN" altLang="en-US" dirty="0"/>
              <a:t>非对角线条目编码</a:t>
            </a:r>
            <a:r>
              <a:rPr lang="en-US" altLang="zh-CN" dirty="0"/>
              <a:t>cells</a:t>
            </a:r>
            <a:r>
              <a:rPr lang="zh-CN" altLang="en-US" dirty="0"/>
              <a:t>之间的误差的协方差。</a:t>
            </a:r>
          </a:p>
        </p:txBody>
      </p:sp>
    </p:spTree>
    <p:extLst>
      <p:ext uri="{BB962C8B-B14F-4D97-AF65-F5344CB8AC3E}">
        <p14:creationId xmlns:p14="http://schemas.microsoft.com/office/powerpoint/2010/main" val="32831077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anim calcmode="lin" valueType="num">
                                      <p:cBhvr>
                                        <p:cTn id="19" dur="500" fill="hold"/>
                                        <p:tgtEl>
                                          <p:spTgt spid="14"/>
                                        </p:tgtEl>
                                        <p:attrNameLst>
                                          <p:attrName>ppt_x</p:attrName>
                                        </p:attrNameLst>
                                      </p:cBhvr>
                                      <p:tavLst>
                                        <p:tav tm="0">
                                          <p:val>
                                            <p:strVal val="#ppt_x"/>
                                          </p:val>
                                        </p:tav>
                                        <p:tav tm="100000">
                                          <p:val>
                                            <p:strVal val="#ppt_x"/>
                                          </p:val>
                                        </p:tav>
                                      </p:tavLst>
                                    </p:anim>
                                    <p:anim calcmode="lin" valueType="num">
                                      <p:cBhvr>
                                        <p:cTn id="20" dur="500" fill="hold"/>
                                        <p:tgtEl>
                                          <p:spTgt spid="1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anim calcmode="lin" valueType="num">
                                      <p:cBhvr>
                                        <p:cTn id="36" dur="500" fill="hold"/>
                                        <p:tgtEl>
                                          <p:spTgt spid="15"/>
                                        </p:tgtEl>
                                        <p:attrNameLst>
                                          <p:attrName>ppt_x</p:attrName>
                                        </p:attrNameLst>
                                      </p:cBhvr>
                                      <p:tavLst>
                                        <p:tav tm="0">
                                          <p:val>
                                            <p:strVal val="#ppt_x"/>
                                          </p:val>
                                        </p:tav>
                                        <p:tav tm="100000">
                                          <p:val>
                                            <p:strVal val="#ppt_x"/>
                                          </p:val>
                                        </p:tav>
                                      </p:tavLst>
                                    </p:anim>
                                    <p:anim calcmode="lin" valueType="num">
                                      <p:cBhvr>
                                        <p:cTn id="37"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48BE50-1486-DC8E-E0A1-9208BAFA5C92}"/>
              </a:ext>
            </a:extLst>
          </p:cNvPr>
          <p:cNvSpPr>
            <a:spLocks noGrp="1"/>
          </p:cNvSpPr>
          <p:nvPr>
            <p:ph type="title"/>
          </p:nvPr>
        </p:nvSpPr>
        <p:spPr/>
        <p:txBody>
          <a:bodyPr>
            <a:normAutofit/>
          </a:bodyPr>
          <a:lstStyle/>
          <a:p>
            <a:r>
              <a:rPr lang="en-US" altLang="zh-CN" sz="3600" dirty="0"/>
              <a:t>Profile Equivalence</a:t>
            </a:r>
            <a:endParaRPr lang="zh-CN" altLang="en-US" sz="3600" dirty="0"/>
          </a:p>
        </p:txBody>
      </p:sp>
      <p:sp>
        <p:nvSpPr>
          <p:cNvPr id="3" name="灯片编号占位符 2">
            <a:extLst>
              <a:ext uri="{FF2B5EF4-FFF2-40B4-BE49-F238E27FC236}">
                <a16:creationId xmlns:a16="http://schemas.microsoft.com/office/drawing/2014/main" id="{EE1482D0-6871-E64B-B3BB-9C8326BBE458}"/>
              </a:ext>
            </a:extLst>
          </p:cNvPr>
          <p:cNvSpPr>
            <a:spLocks noGrp="1"/>
          </p:cNvSpPr>
          <p:nvPr>
            <p:ph type="sldNum" sz="quarter" idx="12"/>
          </p:nvPr>
        </p:nvSpPr>
        <p:spPr/>
        <p:txBody>
          <a:bodyPr/>
          <a:lstStyle/>
          <a:p>
            <a:fld id="{5DD3DB80-B894-403A-B48E-6FDC1A72010E}" type="slidenum">
              <a:rPr lang="zh-CN" altLang="en-US" smtClean="0"/>
              <a:t>15</a:t>
            </a:fld>
            <a:endParaRPr lang="zh-CN" altLang="en-US"/>
          </a:p>
        </p:txBody>
      </p:sp>
      <p:sp>
        <p:nvSpPr>
          <p:cNvPr id="4" name="文本框 3">
            <a:extLst>
              <a:ext uri="{FF2B5EF4-FFF2-40B4-BE49-F238E27FC236}">
                <a16:creationId xmlns:a16="http://schemas.microsoft.com/office/drawing/2014/main" id="{BD85EEC2-5EE1-20A9-2324-ABB0894A90EF}"/>
              </a:ext>
            </a:extLst>
          </p:cNvPr>
          <p:cNvSpPr txBox="1"/>
          <p:nvPr/>
        </p:nvSpPr>
        <p:spPr>
          <a:xfrm>
            <a:off x="669925" y="1100763"/>
            <a:ext cx="8366393" cy="958660"/>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altLang="zh-CN" sz="2000" b="1" dirty="0"/>
              <a:t>Profile equivalence:</a:t>
            </a:r>
          </a:p>
          <a:p>
            <a:pPr>
              <a:lnSpc>
                <a:spcPct val="150000"/>
              </a:lnSpc>
            </a:pPr>
            <a:r>
              <a:rPr lang="en-US" altLang="zh-CN" sz="2000" b="1" dirty="0"/>
              <a:t>    </a:t>
            </a:r>
            <a:r>
              <a:rPr lang="zh-CN" altLang="en-US" dirty="0"/>
              <a:t>如果两个查询策略的</a:t>
            </a:r>
            <a:r>
              <a:rPr lang="en-US" altLang="zh-CN" dirty="0"/>
              <a:t>profiles</a:t>
            </a:r>
            <a:r>
              <a:rPr lang="zh-CN" altLang="en-US" dirty="0"/>
              <a:t>相差一个</a:t>
            </a:r>
            <a:r>
              <a:rPr lang="zh-CN" altLang="en-US" b="1" dirty="0"/>
              <a:t>常数因子</a:t>
            </a:r>
            <a:r>
              <a:rPr lang="zh-CN" altLang="en-US" dirty="0"/>
              <a:t>，则它们的误差分布是相同的。</a:t>
            </a:r>
            <a:endParaRPr lang="zh-CN" altLang="en-US" sz="2000" dirty="0"/>
          </a:p>
        </p:txBody>
      </p:sp>
      <p:pic>
        <p:nvPicPr>
          <p:cNvPr id="6" name="图片 5">
            <a:extLst>
              <a:ext uri="{FF2B5EF4-FFF2-40B4-BE49-F238E27FC236}">
                <a16:creationId xmlns:a16="http://schemas.microsoft.com/office/drawing/2014/main" id="{AC2AC01D-5786-3F90-915E-95D907C8E8A1}"/>
              </a:ext>
            </a:extLst>
          </p:cNvPr>
          <p:cNvPicPr>
            <a:picLocks noChangeAspect="1"/>
          </p:cNvPicPr>
          <p:nvPr/>
        </p:nvPicPr>
        <p:blipFill>
          <a:blip r:embed="rId2"/>
          <a:stretch>
            <a:fillRect/>
          </a:stretch>
        </p:blipFill>
        <p:spPr>
          <a:xfrm>
            <a:off x="669925" y="2209253"/>
            <a:ext cx="6277059" cy="1378021"/>
          </a:xfrm>
          <a:prstGeom prst="rect">
            <a:avLst/>
          </a:prstGeom>
          <a:ln>
            <a:solidFill>
              <a:schemeClr val="tx1"/>
            </a:solidFill>
          </a:ln>
        </p:spPr>
      </p:pic>
      <p:sp>
        <p:nvSpPr>
          <p:cNvPr id="7" name="文本框 6">
            <a:extLst>
              <a:ext uri="{FF2B5EF4-FFF2-40B4-BE49-F238E27FC236}">
                <a16:creationId xmlns:a16="http://schemas.microsoft.com/office/drawing/2014/main" id="{934AAB4D-FFDC-AAF3-1C36-F891003C09C5}"/>
              </a:ext>
            </a:extLst>
          </p:cNvPr>
          <p:cNvSpPr txBox="1"/>
          <p:nvPr/>
        </p:nvSpPr>
        <p:spPr>
          <a:xfrm>
            <a:off x="7394980" y="2528931"/>
            <a:ext cx="4125507"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altLang="zh-CN" dirty="0"/>
              <a:t>Profile</a:t>
            </a:r>
            <a:r>
              <a:rPr lang="zh-CN" altLang="en-US" dirty="0"/>
              <a:t>等价是查询策略等价的必要条件。</a:t>
            </a:r>
          </a:p>
        </p:txBody>
      </p:sp>
      <p:pic>
        <p:nvPicPr>
          <p:cNvPr id="9" name="图片 8">
            <a:extLst>
              <a:ext uri="{FF2B5EF4-FFF2-40B4-BE49-F238E27FC236}">
                <a16:creationId xmlns:a16="http://schemas.microsoft.com/office/drawing/2014/main" id="{77D20D6D-5AF7-25B3-3B6E-4604D7ABAA87}"/>
              </a:ext>
            </a:extLst>
          </p:cNvPr>
          <p:cNvPicPr>
            <a:picLocks noChangeAspect="1"/>
          </p:cNvPicPr>
          <p:nvPr/>
        </p:nvPicPr>
        <p:blipFill>
          <a:blip r:embed="rId3"/>
          <a:stretch>
            <a:fillRect/>
          </a:stretch>
        </p:blipFill>
        <p:spPr>
          <a:xfrm>
            <a:off x="7050216" y="3147611"/>
            <a:ext cx="4470271" cy="2965378"/>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E275531-36A4-FE79-DB70-18E98FBF3992}"/>
                  </a:ext>
                </a:extLst>
              </p:cNvPr>
              <p:cNvSpPr txBox="1"/>
              <p:nvPr/>
            </p:nvSpPr>
            <p:spPr>
              <a:xfrm>
                <a:off x="669925" y="3669874"/>
                <a:ext cx="6277059" cy="170495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lnSpc>
                    <a:spcPct val="150000"/>
                  </a:lnSpc>
                  <a:buFont typeface="Wingdings" panose="05000000000000000000" pitchFamily="2" charset="2"/>
                  <a:buChar char="l"/>
                </a:pPr>
                <a:r>
                  <a:rPr lang="zh-CN" altLang="en-US" dirty="0"/>
                  <a:t>右边三个查询策略为</a:t>
                </a:r>
                <a:r>
                  <a:rPr lang="en-US" altLang="zh-CN" dirty="0"/>
                  <a:t>profile</a:t>
                </a:r>
                <a:r>
                  <a:rPr lang="zh-CN" altLang="en-US" dirty="0"/>
                  <a:t>等价；</a:t>
                </a:r>
                <a:endParaRPr lang="en-US" altLang="zh-CN" dirty="0"/>
              </a:p>
              <a:p>
                <a:pPr marL="285750" indent="-285750">
                  <a:lnSpc>
                    <a:spcPct val="150000"/>
                  </a:lnSpc>
                  <a:buFont typeface="Wingdings" panose="05000000000000000000" pitchFamily="2" charset="2"/>
                  <a:buChar char="l"/>
                </a:pPr>
                <a:r>
                  <a:rPr lang="zh-CN" altLang="en-US" dirty="0"/>
                  <a:t>在</a:t>
                </a:r>
                <a14:m>
                  <m:oMath xmlns:m="http://schemas.openxmlformats.org/officeDocument/2006/math">
                    <m:r>
                      <a:rPr lang="zh-CN" altLang="en-US" i="1" smtClean="0">
                        <a:latin typeface="Cambria Math" panose="02040503050406030204" pitchFamily="18" charset="0"/>
                      </a:rPr>
                      <m:t>𝜖</m:t>
                    </m:r>
                  </m:oMath>
                </a14:m>
                <a:r>
                  <a:rPr lang="en-US" altLang="zh-CN" dirty="0"/>
                  <a:t>-DP MM</a:t>
                </a:r>
                <a:r>
                  <a:rPr lang="zh-CN" altLang="en-US" dirty="0"/>
                  <a:t>下，第一个和第三个等价，和第二个不等价；</a:t>
                </a:r>
                <a:endParaRPr lang="en-US" altLang="zh-CN" dirty="0"/>
              </a:p>
              <a:p>
                <a:pPr marL="285750" indent="-285750">
                  <a:lnSpc>
                    <a:spcPct val="150000"/>
                  </a:lnSpc>
                  <a:buFont typeface="Wingdings" panose="05000000000000000000" pitchFamily="2" charset="2"/>
                  <a:buChar char="l"/>
                </a:pPr>
                <a:r>
                  <a:rPr lang="zh-CN" altLang="en-US" dirty="0"/>
                  <a:t>第二个敏感度更小，即</a:t>
                </a:r>
                <a:r>
                  <a:rPr lang="en-US" altLang="zh-CN" dirty="0"/>
                  <a:t>Y</a:t>
                </a:r>
                <a:r>
                  <a:rPr lang="zh-CN" altLang="en-US" dirty="0"/>
                  <a:t>在</a:t>
                </a:r>
                <a14:m>
                  <m:oMath xmlns:m="http://schemas.openxmlformats.org/officeDocument/2006/math">
                    <m:r>
                      <a:rPr lang="zh-CN" altLang="en-US" i="1" smtClean="0">
                        <a:latin typeface="Cambria Math" panose="02040503050406030204" pitchFamily="18" charset="0"/>
                      </a:rPr>
                      <m:t>𝜖</m:t>
                    </m:r>
                  </m:oMath>
                </a14:m>
                <a:r>
                  <a:rPr lang="en-US" altLang="zh-CN" dirty="0"/>
                  <a:t>-DP </a:t>
                </a:r>
                <a:r>
                  <a:rPr lang="zh-CN" altLang="en-US" dirty="0"/>
                  <a:t>下不是最优，因其被第二个策略所支配。</a:t>
                </a:r>
              </a:p>
            </p:txBody>
          </p:sp>
        </mc:Choice>
        <mc:Fallback xmlns="">
          <p:sp>
            <p:nvSpPr>
              <p:cNvPr id="10" name="文本框 9">
                <a:extLst>
                  <a:ext uri="{FF2B5EF4-FFF2-40B4-BE49-F238E27FC236}">
                    <a16:creationId xmlns:a16="http://schemas.microsoft.com/office/drawing/2014/main" id="{DE275531-36A4-FE79-DB70-18E98FBF3992}"/>
                  </a:ext>
                </a:extLst>
              </p:cNvPr>
              <p:cNvSpPr txBox="1">
                <a:spLocks noRot="1" noChangeAspect="1" noMove="1" noResize="1" noEditPoints="1" noAdjustHandles="1" noChangeArrowheads="1" noChangeShapeType="1" noTextEdit="1"/>
              </p:cNvSpPr>
              <p:nvPr/>
            </p:nvSpPr>
            <p:spPr>
              <a:xfrm>
                <a:off x="669925" y="3669874"/>
                <a:ext cx="6277059" cy="1704954"/>
              </a:xfrm>
              <a:prstGeom prst="rect">
                <a:avLst/>
              </a:prstGeom>
              <a:blipFill>
                <a:blip r:embed="rId4"/>
                <a:stretch>
                  <a:fillRect l="-581" b="-4255"/>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C71FEED-207E-448C-9B9E-97A0E3BE03D6}"/>
              </a:ext>
            </a:extLst>
          </p:cNvPr>
          <p:cNvSpPr txBox="1"/>
          <p:nvPr/>
        </p:nvSpPr>
        <p:spPr>
          <a:xfrm>
            <a:off x="669925" y="5572571"/>
            <a:ext cx="6378669" cy="369332"/>
          </a:xfrm>
          <a:prstGeom prst="rect">
            <a:avLst/>
          </a:prstGeom>
          <a:noFill/>
        </p:spPr>
        <p:txBody>
          <a:bodyPr wrap="none" rtlCol="0">
            <a:spAutoFit/>
          </a:bodyPr>
          <a:lstStyle/>
          <a:p>
            <a:r>
              <a:rPr lang="en-US" altLang="zh-CN" dirty="0">
                <a:solidFill>
                  <a:srgbClr val="FF0000"/>
                </a:solidFill>
              </a:rPr>
              <a:t>Profile</a:t>
            </a:r>
            <a:r>
              <a:rPr lang="zh-CN" altLang="en-US" dirty="0">
                <a:solidFill>
                  <a:srgbClr val="FF0000"/>
                </a:solidFill>
              </a:rPr>
              <a:t>等价的策略支撑同一组查询，其引入误差间的比例相同</a:t>
            </a:r>
          </a:p>
        </p:txBody>
      </p:sp>
      <p:pic>
        <p:nvPicPr>
          <p:cNvPr id="13" name="图片 12">
            <a:extLst>
              <a:ext uri="{FF2B5EF4-FFF2-40B4-BE49-F238E27FC236}">
                <a16:creationId xmlns:a16="http://schemas.microsoft.com/office/drawing/2014/main" id="{8C887E5E-E1CF-7BF5-E393-CA8980AF2E6C}"/>
              </a:ext>
            </a:extLst>
          </p:cNvPr>
          <p:cNvPicPr>
            <a:picLocks noChangeAspect="1"/>
          </p:cNvPicPr>
          <p:nvPr/>
        </p:nvPicPr>
        <p:blipFill>
          <a:blip r:embed="rId5"/>
          <a:stretch>
            <a:fillRect/>
          </a:stretch>
        </p:blipFill>
        <p:spPr>
          <a:xfrm>
            <a:off x="8914833" y="1886187"/>
            <a:ext cx="3039874" cy="509047"/>
          </a:xfrm>
          <a:prstGeom prst="rect">
            <a:avLst/>
          </a:prstGeom>
          <a:ln>
            <a:solidFill>
              <a:schemeClr val="tx1"/>
            </a:solidFill>
          </a:ln>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015D219-DFB1-C7BE-8902-8D77BCB9BDB1}"/>
                  </a:ext>
                </a:extLst>
              </p:cNvPr>
              <p:cNvSpPr txBox="1"/>
              <p:nvPr/>
            </p:nvSpPr>
            <p:spPr>
              <a:xfrm>
                <a:off x="669925" y="6119727"/>
                <a:ext cx="491705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zh-CN" altLang="en-US" dirty="0"/>
                  <a:t>补充：</a:t>
                </a:r>
                <a14:m>
                  <m:oMath xmlns:m="http://schemas.openxmlformats.org/officeDocument/2006/math">
                    <m:r>
                      <a:rPr lang="en-US" altLang="zh-CN" b="0" i="0" smtClean="0">
                        <a:latin typeface="Cambria Math" panose="02040503050406030204" pitchFamily="18" charset="0"/>
                      </a:rPr>
                      <m:t>(</m:t>
                    </m:r>
                    <m:r>
                      <a:rPr lang="zh-CN" altLang="en-US" i="1" smtClean="0">
                        <a:latin typeface="Cambria Math" panose="02040503050406030204" pitchFamily="18" charset="0"/>
                      </a:rPr>
                      <m:t>𝜖</m:t>
                    </m:r>
                    <m:r>
                      <a:rPr lang="en-US" altLang="zh-CN" b="0" i="1" smtClean="0">
                        <a:latin typeface="Cambria Math" panose="02040503050406030204" pitchFamily="18" charset="0"/>
                      </a:rPr>
                      <m:t>,</m:t>
                    </m:r>
                    <m:r>
                      <a:rPr lang="zh-CN" altLang="en-US" b="0" i="1" smtClean="0">
                        <a:latin typeface="Cambria Math" panose="02040503050406030204" pitchFamily="18" charset="0"/>
                      </a:rPr>
                      <m:t>𝛿</m:t>
                    </m:r>
                    <m:r>
                      <a:rPr lang="en-US" altLang="zh-CN" b="0" i="1" smtClean="0">
                        <a:latin typeface="Cambria Math" panose="02040503050406030204" pitchFamily="18" charset="0"/>
                      </a:rPr>
                      <m:t>)</m:t>
                    </m:r>
                  </m:oMath>
                </a14:m>
                <a:r>
                  <a:rPr lang="en-US" altLang="zh-CN" dirty="0"/>
                  <a:t>-DP</a:t>
                </a:r>
                <a:r>
                  <a:rPr lang="zh-CN" altLang="en-US" dirty="0"/>
                  <a:t>下，</a:t>
                </a:r>
                <a:r>
                  <a:rPr lang="en-US" altLang="zh-CN" dirty="0" err="1"/>
                  <a:t>profie</a:t>
                </a:r>
                <a:r>
                  <a:rPr lang="zh-CN" altLang="en-US" dirty="0"/>
                  <a:t>等价等同于策略等价</a:t>
                </a:r>
              </a:p>
            </p:txBody>
          </p:sp>
        </mc:Choice>
        <mc:Fallback xmlns="">
          <p:sp>
            <p:nvSpPr>
              <p:cNvPr id="14" name="文本框 13">
                <a:extLst>
                  <a:ext uri="{FF2B5EF4-FFF2-40B4-BE49-F238E27FC236}">
                    <a16:creationId xmlns:a16="http://schemas.microsoft.com/office/drawing/2014/main" id="{2015D219-DFB1-C7BE-8902-8D77BCB9BDB1}"/>
                  </a:ext>
                </a:extLst>
              </p:cNvPr>
              <p:cNvSpPr txBox="1">
                <a:spLocks noRot="1" noChangeAspect="1" noMove="1" noResize="1" noEditPoints="1" noAdjustHandles="1" noChangeArrowheads="1" noChangeShapeType="1" noTextEdit="1"/>
              </p:cNvSpPr>
              <p:nvPr/>
            </p:nvSpPr>
            <p:spPr>
              <a:xfrm>
                <a:off x="669925" y="6119727"/>
                <a:ext cx="4917052" cy="369332"/>
              </a:xfrm>
              <a:prstGeom prst="rect">
                <a:avLst/>
              </a:prstGeom>
              <a:blipFill>
                <a:blip r:embed="rId6"/>
                <a:stretch>
                  <a:fillRect l="-990" t="-8065" r="-248" b="-241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8972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strVal val="#ppt_x"/>
                                          </p:val>
                                        </p:tav>
                                        <p:tav tm="100000">
                                          <p:val>
                                            <p:strVal val="#ppt_x"/>
                                          </p:val>
                                        </p:tav>
                                      </p:tavLst>
                                    </p:anim>
                                    <p:anim calcmode="lin" valueType="num">
                                      <p:cBhvr>
                                        <p:cTn id="21" dur="5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anim calcmode="lin" valueType="num">
                                      <p:cBhvr>
                                        <p:cTn id="25" dur="500" fill="hold"/>
                                        <p:tgtEl>
                                          <p:spTgt spid="9"/>
                                        </p:tgtEl>
                                        <p:attrNameLst>
                                          <p:attrName>ppt_x</p:attrName>
                                        </p:attrNameLst>
                                      </p:cBhvr>
                                      <p:tavLst>
                                        <p:tav tm="0">
                                          <p:val>
                                            <p:strVal val="#ppt_x"/>
                                          </p:val>
                                        </p:tav>
                                        <p:tav tm="100000">
                                          <p:val>
                                            <p:strVal val="#ppt_x"/>
                                          </p:val>
                                        </p:tav>
                                      </p:tavLst>
                                    </p:anim>
                                    <p:anim calcmode="lin" valueType="num">
                                      <p:cBhvr>
                                        <p:cTn id="26"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anim calcmode="lin" valueType="num">
                                      <p:cBhvr>
                                        <p:cTn id="37" dur="500" fill="hold"/>
                                        <p:tgtEl>
                                          <p:spTgt spid="14"/>
                                        </p:tgtEl>
                                        <p:attrNameLst>
                                          <p:attrName>ppt_x</p:attrName>
                                        </p:attrNameLst>
                                      </p:cBhvr>
                                      <p:tavLst>
                                        <p:tav tm="0">
                                          <p:val>
                                            <p:strVal val="#ppt_x"/>
                                          </p:val>
                                        </p:tav>
                                        <p:tav tm="100000">
                                          <p:val>
                                            <p:strVal val="#ppt_x"/>
                                          </p:val>
                                        </p:tav>
                                      </p:tavLst>
                                    </p:anim>
                                    <p:anim calcmode="lin" valueType="num">
                                      <p:cBhvr>
                                        <p:cTn id="38"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46D7FCE-3AA5-35D6-29E7-F4E84E5BD008}"/>
                  </a:ext>
                </a:extLst>
              </p:cNvPr>
              <p:cNvSpPr>
                <a:spLocks noGrp="1"/>
              </p:cNvSpPr>
              <p:nvPr>
                <p:ph type="title"/>
              </p:nvPr>
            </p:nvSpPr>
            <p:spPr/>
            <p:txBody>
              <a:bodyPr>
                <a:normAutofit/>
              </a:bodyPr>
              <a:lstStyle/>
              <a:p>
                <a:r>
                  <a:rPr lang="zh-CN" altLang="en-US" sz="3600" dirty="0"/>
                  <a:t>应用：利用矩阵机制分析</a:t>
                </a:r>
                <a14:m>
                  <m:oMath xmlns:m="http://schemas.openxmlformats.org/officeDocument/2006/math">
                    <m:sSub>
                      <m:sSubPr>
                        <m:ctrlPr>
                          <a:rPr lang="en-US" altLang="zh-CN" sz="3600" i="1" smtClean="0">
                            <a:latin typeface="Cambria Math" panose="02040503050406030204" pitchFamily="18" charset="0"/>
                          </a:rPr>
                        </m:ctrlPr>
                      </m:sSubPr>
                      <m:e>
                        <m:r>
                          <a:rPr lang="en-US" altLang="zh-CN" sz="3600" b="1" i="1" smtClean="0">
                            <a:latin typeface="Cambria Math" panose="02040503050406030204" pitchFamily="18" charset="0"/>
                          </a:rPr>
                          <m:t>𝑯</m:t>
                        </m:r>
                      </m:e>
                      <m:sub>
                        <m:r>
                          <a:rPr lang="en-US" altLang="zh-CN" sz="3600" b="1" i="1" smtClean="0">
                            <a:latin typeface="Cambria Math" panose="02040503050406030204" pitchFamily="18" charset="0"/>
                          </a:rPr>
                          <m:t>𝒏</m:t>
                        </m:r>
                      </m:sub>
                    </m:sSub>
                  </m:oMath>
                </a14:m>
                <a:r>
                  <a:rPr lang="zh-CN" altLang="en-US" sz="3600" dirty="0"/>
                  <a:t>和</a:t>
                </a:r>
                <a14:m>
                  <m:oMath xmlns:m="http://schemas.openxmlformats.org/officeDocument/2006/math">
                    <m:sSub>
                      <m:sSubPr>
                        <m:ctrlPr>
                          <a:rPr lang="en-US" altLang="zh-CN" sz="3600" i="1" dirty="0" smtClean="0">
                            <a:latin typeface="Cambria Math" panose="02040503050406030204" pitchFamily="18" charset="0"/>
                          </a:rPr>
                        </m:ctrlPr>
                      </m:sSubPr>
                      <m:e>
                        <m:r>
                          <a:rPr lang="en-US" altLang="zh-CN" sz="3600" b="1" i="1" dirty="0" smtClean="0">
                            <a:latin typeface="Cambria Math" panose="02040503050406030204" pitchFamily="18" charset="0"/>
                          </a:rPr>
                          <m:t>𝒀</m:t>
                        </m:r>
                      </m:e>
                      <m:sub>
                        <m:r>
                          <a:rPr lang="en-US" altLang="zh-CN" sz="3600" b="1" i="1" dirty="0" smtClean="0">
                            <a:latin typeface="Cambria Math" panose="02040503050406030204" pitchFamily="18" charset="0"/>
                          </a:rPr>
                          <m:t>𝒏</m:t>
                        </m:r>
                      </m:sub>
                    </m:sSub>
                  </m:oMath>
                </a14:m>
                <a:endParaRPr lang="zh-CN" altLang="en-US" sz="3600" dirty="0"/>
              </a:p>
            </p:txBody>
          </p:sp>
        </mc:Choice>
        <mc:Fallback xmlns="">
          <p:sp>
            <p:nvSpPr>
              <p:cNvPr id="2" name="标题 1">
                <a:extLst>
                  <a:ext uri="{FF2B5EF4-FFF2-40B4-BE49-F238E27FC236}">
                    <a16:creationId xmlns:a16="http://schemas.microsoft.com/office/drawing/2014/main" id="{E46D7FCE-3AA5-35D6-29E7-F4E84E5BD008}"/>
                  </a:ext>
                </a:extLst>
              </p:cNvPr>
              <p:cNvSpPr>
                <a:spLocks noGrp="1" noRot="1" noChangeAspect="1" noMove="1" noResize="1" noEditPoints="1" noAdjustHandles="1" noChangeArrowheads="1" noChangeShapeType="1" noTextEdit="1"/>
              </p:cNvSpPr>
              <p:nvPr>
                <p:ph type="title"/>
              </p:nvPr>
            </p:nvSpPr>
            <p:spPr>
              <a:blipFill>
                <a:blip r:embed="rId3"/>
                <a:stretch>
                  <a:fillRect l="-1742" b="-22485"/>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3C129824-679A-1349-10B1-08B9D9167417}"/>
              </a:ext>
            </a:extLst>
          </p:cNvPr>
          <p:cNvSpPr>
            <a:spLocks noGrp="1"/>
          </p:cNvSpPr>
          <p:nvPr>
            <p:ph type="sldNum" sz="quarter" idx="12"/>
          </p:nvPr>
        </p:nvSpPr>
        <p:spPr/>
        <p:txBody>
          <a:bodyPr/>
          <a:lstStyle/>
          <a:p>
            <a:fld id="{5DD3DB80-B894-403A-B48E-6FDC1A72010E}" type="slidenum">
              <a:rPr lang="zh-CN" altLang="en-US" smtClean="0"/>
              <a:t>16</a:t>
            </a:fld>
            <a:endParaRPr lang="zh-CN" altLang="en-US"/>
          </a:p>
        </p:txBody>
      </p:sp>
      <p:sp>
        <p:nvSpPr>
          <p:cNvPr id="4" name="文本框 3">
            <a:extLst>
              <a:ext uri="{FF2B5EF4-FFF2-40B4-BE49-F238E27FC236}">
                <a16:creationId xmlns:a16="http://schemas.microsoft.com/office/drawing/2014/main" id="{202C494E-6116-B398-59EF-61B2E13156FB}"/>
              </a:ext>
            </a:extLst>
          </p:cNvPr>
          <p:cNvSpPr txBox="1"/>
          <p:nvPr/>
        </p:nvSpPr>
        <p:spPr>
          <a:xfrm>
            <a:off x="669925" y="1176817"/>
            <a:ext cx="10850562" cy="133369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dirty="0"/>
              <a:t>使用矩阵机制（</a:t>
            </a:r>
            <a:r>
              <a:rPr lang="en-US" altLang="zh-CN" sz="2000" dirty="0"/>
              <a:t>MM</a:t>
            </a:r>
            <a:r>
              <a:rPr lang="zh-CN" altLang="en-US" sz="2000" dirty="0"/>
              <a:t>）分析和改进先前用于回答</a:t>
            </a:r>
            <a:r>
              <a:rPr lang="zh-CN" altLang="en-US" sz="2000" b="1" dirty="0"/>
              <a:t>特定工作负载</a:t>
            </a:r>
            <a:r>
              <a:rPr lang="zh-CN" altLang="en-US" sz="2000" dirty="0"/>
              <a:t>的方法：</a:t>
            </a:r>
            <a:endParaRPr lang="en-US" altLang="zh-CN" sz="2000" dirty="0"/>
          </a:p>
          <a:p>
            <a:pPr marL="285750" indent="-285750">
              <a:lnSpc>
                <a:spcPct val="150000"/>
              </a:lnSpc>
              <a:buFont typeface="Wingdings" panose="05000000000000000000" pitchFamily="2" charset="2"/>
              <a:buChar char="l"/>
            </a:pPr>
            <a:r>
              <a:rPr lang="en-US" altLang="zh-CN" dirty="0"/>
              <a:t>Boosting the accuracy of differentially-private histograms through consistency.       ——Hey et al. </a:t>
            </a:r>
          </a:p>
          <a:p>
            <a:pPr marL="285750" indent="-285750">
              <a:lnSpc>
                <a:spcPct val="150000"/>
              </a:lnSpc>
              <a:buFont typeface="Wingdings" panose="05000000000000000000" pitchFamily="2" charset="2"/>
              <a:buChar char="l"/>
            </a:pPr>
            <a:r>
              <a:rPr lang="en-US" altLang="zh-CN" dirty="0"/>
              <a:t>Differential privacy via wavelet transforms.					      ——Xiao et al.</a:t>
            </a:r>
            <a:endParaRPr lang="zh-CN" altLang="en-US" dirty="0"/>
          </a:p>
        </p:txBody>
      </p:sp>
      <p:sp>
        <p:nvSpPr>
          <p:cNvPr id="5" name="文本框 4">
            <a:extLst>
              <a:ext uri="{FF2B5EF4-FFF2-40B4-BE49-F238E27FC236}">
                <a16:creationId xmlns:a16="http://schemas.microsoft.com/office/drawing/2014/main" id="{F668FAAC-FE63-C10D-0E1A-60A48D2ABB3A}"/>
              </a:ext>
            </a:extLst>
          </p:cNvPr>
          <p:cNvSpPr txBox="1"/>
          <p:nvPr/>
        </p:nvSpPr>
        <p:spPr>
          <a:xfrm>
            <a:off x="3197332" y="2945718"/>
            <a:ext cx="115929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CN" dirty="0"/>
              <a:t>Hey et al.</a:t>
            </a:r>
            <a:endParaRPr lang="zh-CN" altLang="en-US" dirty="0"/>
          </a:p>
        </p:txBody>
      </p:sp>
      <p:sp>
        <p:nvSpPr>
          <p:cNvPr id="8" name="文本框 7">
            <a:extLst>
              <a:ext uri="{FF2B5EF4-FFF2-40B4-BE49-F238E27FC236}">
                <a16:creationId xmlns:a16="http://schemas.microsoft.com/office/drawing/2014/main" id="{32798989-C63B-B07F-3650-045DEB1776DE}"/>
              </a:ext>
            </a:extLst>
          </p:cNvPr>
          <p:cNvSpPr txBox="1"/>
          <p:nvPr/>
        </p:nvSpPr>
        <p:spPr>
          <a:xfrm>
            <a:off x="7186917" y="2913865"/>
            <a:ext cx="1210588"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CN" dirty="0"/>
              <a:t>Xiao et al.</a:t>
            </a:r>
            <a:endParaRPr lang="zh-CN" altLang="en-US" dirty="0"/>
          </a:p>
        </p:txBody>
      </p:sp>
      <p:sp>
        <p:nvSpPr>
          <p:cNvPr id="9" name="文本框 8">
            <a:extLst>
              <a:ext uri="{FF2B5EF4-FFF2-40B4-BE49-F238E27FC236}">
                <a16:creationId xmlns:a16="http://schemas.microsoft.com/office/drawing/2014/main" id="{D02E28C9-C76D-13B7-3313-53B781A68221}"/>
              </a:ext>
            </a:extLst>
          </p:cNvPr>
          <p:cNvSpPr txBox="1"/>
          <p:nvPr/>
        </p:nvSpPr>
        <p:spPr>
          <a:xfrm>
            <a:off x="2230457" y="3676011"/>
            <a:ext cx="295465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使用一组分层查询作为策略</a:t>
            </a:r>
          </a:p>
        </p:txBody>
      </p:sp>
      <p:sp>
        <p:nvSpPr>
          <p:cNvPr id="10" name="文本框 9">
            <a:extLst>
              <a:ext uri="{FF2B5EF4-FFF2-40B4-BE49-F238E27FC236}">
                <a16:creationId xmlns:a16="http://schemas.microsoft.com/office/drawing/2014/main" id="{9FBA1C15-762B-ACA1-2D5A-967941151C68}"/>
              </a:ext>
            </a:extLst>
          </p:cNvPr>
          <p:cNvSpPr txBox="1"/>
          <p:nvPr/>
        </p:nvSpPr>
        <p:spPr>
          <a:xfrm>
            <a:off x="6406936" y="3676011"/>
            <a:ext cx="295465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使用小波变换矩阵作为策略</a:t>
            </a:r>
          </a:p>
        </p:txBody>
      </p:sp>
      <p:sp>
        <p:nvSpPr>
          <p:cNvPr id="12" name="文本框 11">
            <a:extLst>
              <a:ext uri="{FF2B5EF4-FFF2-40B4-BE49-F238E27FC236}">
                <a16:creationId xmlns:a16="http://schemas.microsoft.com/office/drawing/2014/main" id="{298228B1-8DA0-C71D-102D-AEF02720B8E3}"/>
              </a:ext>
            </a:extLst>
          </p:cNvPr>
          <p:cNvSpPr txBox="1"/>
          <p:nvPr/>
        </p:nvSpPr>
        <p:spPr>
          <a:xfrm>
            <a:off x="134729" y="6303585"/>
            <a:ext cx="11920953" cy="276999"/>
          </a:xfrm>
          <a:prstGeom prst="rect">
            <a:avLst/>
          </a:prstGeom>
          <a:noFill/>
        </p:spPr>
        <p:txBody>
          <a:bodyPr wrap="square">
            <a:spAutoFit/>
          </a:bodyPr>
          <a:lstStyle/>
          <a:p>
            <a:r>
              <a:rPr lang="en-US" altLang="zh-CN" sz="1200" b="0" i="0" dirty="0">
                <a:solidFill>
                  <a:schemeClr val="bg1"/>
                </a:solidFill>
                <a:effectLst/>
                <a:latin typeface="Roboto" panose="02000000000000000000" pitchFamily="2" charset="0"/>
              </a:rPr>
              <a:t>Hay, Michael et al. </a:t>
            </a:r>
            <a:r>
              <a:rPr lang="en-US" altLang="zh-CN" sz="1200" b="0" i="1" dirty="0">
                <a:solidFill>
                  <a:schemeClr val="bg1"/>
                </a:solidFill>
                <a:effectLst/>
                <a:latin typeface="Roboto" panose="02000000000000000000" pitchFamily="2" charset="0"/>
              </a:rPr>
              <a:t>Proceedings of the VLDB Endowment</a:t>
            </a:r>
            <a:r>
              <a:rPr lang="en-US" altLang="zh-CN" sz="1200" b="0" i="0" dirty="0">
                <a:solidFill>
                  <a:schemeClr val="bg1"/>
                </a:solidFill>
                <a:effectLst/>
                <a:latin typeface="Roboto" panose="02000000000000000000" pitchFamily="2" charset="0"/>
              </a:rPr>
              <a:t> 3 (2009): 1021 - 1032.</a:t>
            </a:r>
            <a:endParaRPr lang="zh-CN" altLang="en-US" sz="1200" dirty="0">
              <a:solidFill>
                <a:schemeClr val="bg1"/>
              </a:solidFill>
            </a:endParaRPr>
          </a:p>
        </p:txBody>
      </p:sp>
      <p:sp>
        <p:nvSpPr>
          <p:cNvPr id="14" name="文本框 13">
            <a:extLst>
              <a:ext uri="{FF2B5EF4-FFF2-40B4-BE49-F238E27FC236}">
                <a16:creationId xmlns:a16="http://schemas.microsoft.com/office/drawing/2014/main" id="{A197F157-DBFC-6BDB-282B-4637FEE8CEF6}"/>
              </a:ext>
            </a:extLst>
          </p:cNvPr>
          <p:cNvSpPr txBox="1"/>
          <p:nvPr/>
        </p:nvSpPr>
        <p:spPr>
          <a:xfrm>
            <a:off x="134729" y="6509966"/>
            <a:ext cx="10100766" cy="276999"/>
          </a:xfrm>
          <a:prstGeom prst="rect">
            <a:avLst/>
          </a:prstGeom>
          <a:noFill/>
        </p:spPr>
        <p:txBody>
          <a:bodyPr wrap="square">
            <a:spAutoFit/>
          </a:bodyPr>
          <a:lstStyle/>
          <a:p>
            <a:r>
              <a:rPr lang="en-US" altLang="zh-CN" sz="1200" b="0" i="0" dirty="0">
                <a:solidFill>
                  <a:schemeClr val="bg1"/>
                </a:solidFill>
                <a:effectLst/>
                <a:latin typeface="Roboto" panose="02000000000000000000" pitchFamily="2" charset="0"/>
              </a:rPr>
              <a:t>Xiao, </a:t>
            </a:r>
            <a:r>
              <a:rPr lang="en-US" altLang="zh-CN" sz="1200" b="0" i="0" dirty="0" err="1">
                <a:solidFill>
                  <a:schemeClr val="bg1"/>
                </a:solidFill>
                <a:effectLst/>
                <a:latin typeface="Roboto" panose="02000000000000000000" pitchFamily="2" charset="0"/>
              </a:rPr>
              <a:t>Xiaokui</a:t>
            </a:r>
            <a:r>
              <a:rPr lang="en-US" altLang="zh-CN" sz="1200" b="0" i="0" dirty="0">
                <a:solidFill>
                  <a:schemeClr val="bg1"/>
                </a:solidFill>
                <a:effectLst/>
                <a:latin typeface="Roboto" panose="02000000000000000000" pitchFamily="2" charset="0"/>
              </a:rPr>
              <a:t> et al. </a:t>
            </a:r>
            <a:r>
              <a:rPr lang="en-US" altLang="zh-CN" sz="1200" b="0" i="1" dirty="0">
                <a:solidFill>
                  <a:schemeClr val="bg1"/>
                </a:solidFill>
                <a:effectLst/>
                <a:latin typeface="Roboto" panose="02000000000000000000" pitchFamily="2" charset="0"/>
              </a:rPr>
              <a:t>2010 IEEE 26th International Conference on Data Engineering (ICDE 2010)</a:t>
            </a:r>
            <a:r>
              <a:rPr lang="en-US" altLang="zh-CN" sz="1200" b="0" i="0" dirty="0">
                <a:solidFill>
                  <a:schemeClr val="bg1"/>
                </a:solidFill>
                <a:effectLst/>
                <a:latin typeface="Roboto" panose="02000000000000000000" pitchFamily="2" charset="0"/>
              </a:rPr>
              <a:t> (2009): 225-236.</a:t>
            </a:r>
            <a:endParaRPr lang="zh-CN" altLang="en-US" sz="1200" dirty="0">
              <a:solidFill>
                <a:schemeClr val="bg1"/>
              </a:solidFill>
            </a:endParaRPr>
          </a:p>
        </p:txBody>
      </p:sp>
      <p:pic>
        <p:nvPicPr>
          <p:cNvPr id="7" name="图片 6">
            <a:extLst>
              <a:ext uri="{FF2B5EF4-FFF2-40B4-BE49-F238E27FC236}">
                <a16:creationId xmlns:a16="http://schemas.microsoft.com/office/drawing/2014/main" id="{E633C359-50DE-905A-935F-E35933BE294B}"/>
              </a:ext>
            </a:extLst>
          </p:cNvPr>
          <p:cNvPicPr>
            <a:picLocks noChangeAspect="1"/>
          </p:cNvPicPr>
          <p:nvPr/>
        </p:nvPicPr>
        <p:blipFill>
          <a:blip r:embed="rId4"/>
          <a:stretch>
            <a:fillRect/>
          </a:stretch>
        </p:blipFill>
        <p:spPr>
          <a:xfrm>
            <a:off x="669925" y="3315050"/>
            <a:ext cx="1168460" cy="2463927"/>
          </a:xfrm>
          <a:prstGeom prst="rect">
            <a:avLst/>
          </a:prstGeom>
        </p:spPr>
      </p:pic>
      <p:pic>
        <p:nvPicPr>
          <p:cNvPr id="13" name="图片 12">
            <a:extLst>
              <a:ext uri="{FF2B5EF4-FFF2-40B4-BE49-F238E27FC236}">
                <a16:creationId xmlns:a16="http://schemas.microsoft.com/office/drawing/2014/main" id="{830400A5-C8E5-BC3C-78EB-DF0A82DC5F4A}"/>
              </a:ext>
            </a:extLst>
          </p:cNvPr>
          <p:cNvPicPr>
            <a:picLocks noChangeAspect="1"/>
          </p:cNvPicPr>
          <p:nvPr/>
        </p:nvPicPr>
        <p:blipFill>
          <a:blip r:embed="rId5"/>
          <a:stretch>
            <a:fillRect/>
          </a:stretch>
        </p:blipFill>
        <p:spPr>
          <a:xfrm>
            <a:off x="9926555" y="3098531"/>
            <a:ext cx="1593932" cy="2089257"/>
          </a:xfrm>
          <a:prstGeom prst="rect">
            <a:avLst/>
          </a:prstGeom>
        </p:spPr>
      </p:pic>
      <p:pic>
        <p:nvPicPr>
          <p:cNvPr id="11" name="图片 10">
            <a:extLst>
              <a:ext uri="{FF2B5EF4-FFF2-40B4-BE49-F238E27FC236}">
                <a16:creationId xmlns:a16="http://schemas.microsoft.com/office/drawing/2014/main" id="{A44EA9A3-9C6A-61EA-42CD-D33315988F58}"/>
              </a:ext>
            </a:extLst>
          </p:cNvPr>
          <p:cNvPicPr>
            <a:picLocks noChangeAspect="1"/>
          </p:cNvPicPr>
          <p:nvPr/>
        </p:nvPicPr>
        <p:blipFill>
          <a:blip r:embed="rId6"/>
          <a:stretch>
            <a:fillRect/>
          </a:stretch>
        </p:blipFill>
        <p:spPr>
          <a:xfrm>
            <a:off x="2358339" y="4350154"/>
            <a:ext cx="2698889" cy="1428823"/>
          </a:xfrm>
          <a:prstGeom prst="rect">
            <a:avLst/>
          </a:prstGeom>
        </p:spPr>
      </p:pic>
      <p:pic>
        <p:nvPicPr>
          <p:cNvPr id="16" name="图片 15">
            <a:extLst>
              <a:ext uri="{FF2B5EF4-FFF2-40B4-BE49-F238E27FC236}">
                <a16:creationId xmlns:a16="http://schemas.microsoft.com/office/drawing/2014/main" id="{AA523258-BD8D-5940-8996-F60E3D5F78E5}"/>
              </a:ext>
            </a:extLst>
          </p:cNvPr>
          <p:cNvPicPr>
            <a:picLocks noChangeAspect="1"/>
          </p:cNvPicPr>
          <p:nvPr/>
        </p:nvPicPr>
        <p:blipFill>
          <a:blip r:embed="rId7"/>
          <a:stretch>
            <a:fillRect/>
          </a:stretch>
        </p:blipFill>
        <p:spPr>
          <a:xfrm>
            <a:off x="6579828" y="4195311"/>
            <a:ext cx="2698889" cy="1822544"/>
          </a:xfrm>
          <a:prstGeom prst="rect">
            <a:avLst/>
          </a:prstGeom>
        </p:spPr>
      </p:pic>
      <p:sp>
        <p:nvSpPr>
          <p:cNvPr id="6" name="文本框 5">
            <a:extLst>
              <a:ext uri="{FF2B5EF4-FFF2-40B4-BE49-F238E27FC236}">
                <a16:creationId xmlns:a16="http://schemas.microsoft.com/office/drawing/2014/main" id="{9CBCCAA2-6752-06DF-EB9C-78CE645F0104}"/>
              </a:ext>
            </a:extLst>
          </p:cNvPr>
          <p:cNvSpPr txBox="1"/>
          <p:nvPr/>
        </p:nvSpPr>
        <p:spPr>
          <a:xfrm>
            <a:off x="5378824" y="5593976"/>
            <a:ext cx="877163"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zh-CN" altLang="en-US" dirty="0"/>
              <a:t>相似性</a:t>
            </a:r>
          </a:p>
        </p:txBody>
      </p:sp>
    </p:spTree>
    <p:extLst>
      <p:ext uri="{BB962C8B-B14F-4D97-AF65-F5344CB8AC3E}">
        <p14:creationId xmlns:p14="http://schemas.microsoft.com/office/powerpoint/2010/main" val="3727004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anim calcmode="lin" valueType="num">
                                      <p:cBhvr>
                                        <p:cTn id="25" dur="500" fill="hold"/>
                                        <p:tgtEl>
                                          <p:spTgt spid="8"/>
                                        </p:tgtEl>
                                        <p:attrNameLst>
                                          <p:attrName>ppt_x</p:attrName>
                                        </p:attrNameLst>
                                      </p:cBhvr>
                                      <p:tavLst>
                                        <p:tav tm="0">
                                          <p:val>
                                            <p:strVal val="#ppt_x"/>
                                          </p:val>
                                        </p:tav>
                                        <p:tav tm="100000">
                                          <p:val>
                                            <p:strVal val="#ppt_x"/>
                                          </p:val>
                                        </p:tav>
                                      </p:tavLst>
                                    </p:anim>
                                    <p:anim calcmode="lin" valueType="num">
                                      <p:cBhvr>
                                        <p:cTn id="26" dur="5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anim calcmode="lin" valueType="num">
                                      <p:cBhvr>
                                        <p:cTn id="30" dur="500" fill="hold"/>
                                        <p:tgtEl>
                                          <p:spTgt spid="10"/>
                                        </p:tgtEl>
                                        <p:attrNameLst>
                                          <p:attrName>ppt_x</p:attrName>
                                        </p:attrNameLst>
                                      </p:cBhvr>
                                      <p:tavLst>
                                        <p:tav tm="0">
                                          <p:val>
                                            <p:strVal val="#ppt_x"/>
                                          </p:val>
                                        </p:tav>
                                        <p:tav tm="100000">
                                          <p:val>
                                            <p:strVal val="#ppt_x"/>
                                          </p:val>
                                        </p:tav>
                                      </p:tavLst>
                                    </p:anim>
                                    <p:anim calcmode="lin" valueType="num">
                                      <p:cBhvr>
                                        <p:cTn id="31" dur="5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anim calcmode="lin" valueType="num">
                                      <p:cBhvr>
                                        <p:cTn id="35" dur="500" fill="hold"/>
                                        <p:tgtEl>
                                          <p:spTgt spid="16"/>
                                        </p:tgtEl>
                                        <p:attrNameLst>
                                          <p:attrName>ppt_x</p:attrName>
                                        </p:attrNameLst>
                                      </p:cBhvr>
                                      <p:tavLst>
                                        <p:tav tm="0">
                                          <p:val>
                                            <p:strVal val="#ppt_x"/>
                                          </p:val>
                                        </p:tav>
                                        <p:tav tm="100000">
                                          <p:val>
                                            <p:strVal val="#ppt_x"/>
                                          </p:val>
                                        </p:tav>
                                      </p:tavLst>
                                    </p:anim>
                                    <p:anim calcmode="lin" valueType="num">
                                      <p:cBhvr>
                                        <p:cTn id="36"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634F2-ACDD-8A67-C366-B00EC5278FA7}"/>
              </a:ext>
            </a:extLst>
          </p:cNvPr>
          <p:cNvSpPr>
            <a:spLocks noGrp="1"/>
          </p:cNvSpPr>
          <p:nvPr>
            <p:ph type="title"/>
          </p:nvPr>
        </p:nvSpPr>
        <p:spPr/>
        <p:txBody>
          <a:bodyPr>
            <a:normAutofit/>
          </a:bodyPr>
          <a:lstStyle/>
          <a:p>
            <a:r>
              <a:rPr lang="zh-CN" altLang="en-US" sz="3600" dirty="0"/>
              <a:t>分析不同技术间的相似性</a:t>
            </a:r>
          </a:p>
        </p:txBody>
      </p:sp>
      <p:sp>
        <p:nvSpPr>
          <p:cNvPr id="3" name="灯片编号占位符 2">
            <a:extLst>
              <a:ext uri="{FF2B5EF4-FFF2-40B4-BE49-F238E27FC236}">
                <a16:creationId xmlns:a16="http://schemas.microsoft.com/office/drawing/2014/main" id="{ADEE68FA-9B81-3588-3288-5B78CEA4F79C}"/>
              </a:ext>
            </a:extLst>
          </p:cNvPr>
          <p:cNvSpPr>
            <a:spLocks noGrp="1"/>
          </p:cNvSpPr>
          <p:nvPr>
            <p:ph type="sldNum" sz="quarter" idx="12"/>
          </p:nvPr>
        </p:nvSpPr>
        <p:spPr/>
        <p:txBody>
          <a:bodyPr/>
          <a:lstStyle/>
          <a:p>
            <a:fld id="{5DD3DB80-B894-403A-B48E-6FDC1A72010E}" type="slidenum">
              <a:rPr lang="zh-CN" altLang="en-US" smtClean="0"/>
              <a:t>17</a:t>
            </a:fld>
            <a:endParaRPr lang="zh-CN" altLang="en-US"/>
          </a:p>
        </p:txBody>
      </p:sp>
      <p:pic>
        <p:nvPicPr>
          <p:cNvPr id="5" name="图片 4">
            <a:extLst>
              <a:ext uri="{FF2B5EF4-FFF2-40B4-BE49-F238E27FC236}">
                <a16:creationId xmlns:a16="http://schemas.microsoft.com/office/drawing/2014/main" id="{2F7B2404-1298-2CCB-F31C-A38A7D694767}"/>
              </a:ext>
            </a:extLst>
          </p:cNvPr>
          <p:cNvPicPr>
            <a:picLocks noChangeAspect="1"/>
          </p:cNvPicPr>
          <p:nvPr/>
        </p:nvPicPr>
        <p:blipFill>
          <a:blip r:embed="rId2"/>
          <a:stretch>
            <a:fillRect/>
          </a:stretch>
        </p:blipFill>
        <p:spPr>
          <a:xfrm>
            <a:off x="6663857" y="1431594"/>
            <a:ext cx="4856630" cy="2747080"/>
          </a:xfrm>
          <a:prstGeom prst="rect">
            <a:avLst/>
          </a:prstGeom>
        </p:spPr>
      </p:pic>
      <p:sp>
        <p:nvSpPr>
          <p:cNvPr id="4" name="文本框 3">
            <a:extLst>
              <a:ext uri="{FF2B5EF4-FFF2-40B4-BE49-F238E27FC236}">
                <a16:creationId xmlns:a16="http://schemas.microsoft.com/office/drawing/2014/main" id="{67163438-F240-2A07-FFEF-60BD1630EAEA}"/>
              </a:ext>
            </a:extLst>
          </p:cNvPr>
          <p:cNvSpPr txBox="1"/>
          <p:nvPr/>
        </p:nvSpPr>
        <p:spPr>
          <a:xfrm>
            <a:off x="669925" y="1183340"/>
            <a:ext cx="4859022"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b="1" dirty="0"/>
              <a:t>表示小波技术</a:t>
            </a:r>
            <a:r>
              <a:rPr lang="zh-CN" altLang="en-US" dirty="0"/>
              <a:t>（不同于原始文章，但等价）</a:t>
            </a:r>
          </a:p>
        </p:txBody>
      </p:sp>
      <p:pic>
        <p:nvPicPr>
          <p:cNvPr id="7" name="图片 6">
            <a:extLst>
              <a:ext uri="{FF2B5EF4-FFF2-40B4-BE49-F238E27FC236}">
                <a16:creationId xmlns:a16="http://schemas.microsoft.com/office/drawing/2014/main" id="{3C6C4EFB-B4FB-BE99-4EF0-4869F23D06AC}"/>
              </a:ext>
            </a:extLst>
          </p:cNvPr>
          <p:cNvPicPr>
            <a:picLocks noChangeAspect="1"/>
          </p:cNvPicPr>
          <p:nvPr/>
        </p:nvPicPr>
        <p:blipFill>
          <a:blip r:embed="rId3"/>
          <a:stretch>
            <a:fillRect/>
          </a:stretch>
        </p:blipFill>
        <p:spPr>
          <a:xfrm>
            <a:off x="669925" y="1701711"/>
            <a:ext cx="5607338" cy="1727289"/>
          </a:xfrm>
          <a:prstGeom prst="rect">
            <a:avLst/>
          </a:prstGeom>
        </p:spPr>
      </p:pic>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BE1015CC-DD92-F24B-BE4E-719DE53A6337}"/>
                  </a:ext>
                </a:extLst>
              </p:cNvPr>
              <p:cNvSpPr txBox="1"/>
              <p:nvPr/>
            </p:nvSpPr>
            <p:spPr>
              <a:xfrm>
                <a:off x="669925" y="3578039"/>
                <a:ext cx="2653162" cy="369332"/>
              </a:xfrm>
              <a:prstGeom prst="rect">
                <a:avLst/>
              </a:prstGeom>
              <a:noFill/>
            </p:spPr>
            <p:txBody>
              <a:bodyPr wrap="none" rtlCol="0">
                <a:spAutoFit/>
              </a:bodyPr>
              <a:lstStyle/>
              <a:p>
                <a:pPr marL="285750" indent="-285750">
                  <a:buFont typeface="Wingdings" panose="05000000000000000000" pitchFamily="2" charset="2"/>
                  <a:buChar char="Ø"/>
                </a:pP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𝑯</m:t>
                        </m:r>
                      </m:e>
                      <m:sub>
                        <m:r>
                          <a:rPr lang="en-US" altLang="zh-CN" b="1" i="1" smtClean="0">
                            <a:latin typeface="Cambria Math" panose="02040503050406030204" pitchFamily="18" charset="0"/>
                          </a:rPr>
                          <m:t>𝒏</m:t>
                        </m:r>
                      </m:sub>
                    </m:sSub>
                  </m:oMath>
                </a14:m>
                <a:r>
                  <a:rPr lang="zh-CN" altLang="en-US" b="1" dirty="0"/>
                  <a:t>和</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𝒀</m:t>
                        </m:r>
                      </m:e>
                      <m:sub>
                        <m:r>
                          <a:rPr lang="en-US" altLang="zh-CN" b="1" i="1" dirty="0" smtClean="0">
                            <a:latin typeface="Cambria Math" panose="02040503050406030204" pitchFamily="18" charset="0"/>
                          </a:rPr>
                          <m:t>𝒏</m:t>
                        </m:r>
                      </m:sub>
                    </m:sSub>
                  </m:oMath>
                </a14:m>
                <a:r>
                  <a:rPr lang="zh-CN" altLang="en-US" b="1" dirty="0"/>
                  <a:t>之间的相似性</a:t>
                </a:r>
              </a:p>
            </p:txBody>
          </p:sp>
        </mc:Choice>
        <mc:Fallback>
          <p:sp>
            <p:nvSpPr>
              <p:cNvPr id="9" name="文本框 8">
                <a:extLst>
                  <a:ext uri="{FF2B5EF4-FFF2-40B4-BE49-F238E27FC236}">
                    <a16:creationId xmlns:a16="http://schemas.microsoft.com/office/drawing/2014/main" id="{BE1015CC-DD92-F24B-BE4E-719DE53A6337}"/>
                  </a:ext>
                </a:extLst>
              </p:cNvPr>
              <p:cNvSpPr txBox="1">
                <a:spLocks noRot="1" noChangeAspect="1" noMove="1" noResize="1" noEditPoints="1" noAdjustHandles="1" noChangeArrowheads="1" noChangeShapeType="1" noTextEdit="1"/>
              </p:cNvSpPr>
              <p:nvPr/>
            </p:nvSpPr>
            <p:spPr>
              <a:xfrm>
                <a:off x="669925" y="3578039"/>
                <a:ext cx="2653162" cy="369332"/>
              </a:xfrm>
              <a:prstGeom prst="rect">
                <a:avLst/>
              </a:prstGeom>
              <a:blipFill>
                <a:blip r:embed="rId4"/>
                <a:stretch>
                  <a:fillRect l="-1609" t="-9836" r="-1609" b="-24590"/>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F5EABABD-1BD9-E8F3-AC19-66CD2A221256}"/>
              </a:ext>
            </a:extLst>
          </p:cNvPr>
          <p:cNvPicPr>
            <a:picLocks noChangeAspect="1"/>
          </p:cNvPicPr>
          <p:nvPr/>
        </p:nvPicPr>
        <p:blipFill>
          <a:blip r:embed="rId5"/>
          <a:stretch>
            <a:fillRect/>
          </a:stretch>
        </p:blipFill>
        <p:spPr>
          <a:xfrm>
            <a:off x="669925" y="4088128"/>
            <a:ext cx="5575587" cy="1428823"/>
          </a:xfrm>
          <a:prstGeom prst="rect">
            <a:avLst/>
          </a:prstGeom>
        </p:spPr>
      </p:pic>
      <p:sp>
        <p:nvSpPr>
          <p:cNvPr id="12" name="矩形 11">
            <a:extLst>
              <a:ext uri="{FF2B5EF4-FFF2-40B4-BE49-F238E27FC236}">
                <a16:creationId xmlns:a16="http://schemas.microsoft.com/office/drawing/2014/main" id="{362F0394-250A-9400-D66B-AE3723E23E24}"/>
              </a:ext>
            </a:extLst>
          </p:cNvPr>
          <p:cNvSpPr/>
          <p:nvPr/>
        </p:nvSpPr>
        <p:spPr>
          <a:xfrm>
            <a:off x="7987553" y="2930941"/>
            <a:ext cx="914400" cy="9278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E59B241-CACE-A731-C794-307F6EF0AAB0}"/>
              </a:ext>
            </a:extLst>
          </p:cNvPr>
          <p:cNvSpPr/>
          <p:nvPr/>
        </p:nvSpPr>
        <p:spPr>
          <a:xfrm>
            <a:off x="7026088" y="1868623"/>
            <a:ext cx="887506" cy="2220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4EE96108-0014-EB1F-49BF-DE0BD5C2821B}"/>
              </a:ext>
            </a:extLst>
          </p:cNvPr>
          <p:cNvPicPr>
            <a:picLocks noChangeAspect="1"/>
          </p:cNvPicPr>
          <p:nvPr/>
        </p:nvPicPr>
        <p:blipFill>
          <a:blip r:embed="rId6"/>
          <a:stretch>
            <a:fillRect/>
          </a:stretch>
        </p:blipFill>
        <p:spPr>
          <a:xfrm>
            <a:off x="6472186" y="4704893"/>
            <a:ext cx="5048301" cy="1306484"/>
          </a:xfrm>
          <a:prstGeom prst="rect">
            <a:avLst/>
          </a:prstGeom>
        </p:spPr>
      </p:pic>
    </p:spTree>
    <p:extLst>
      <p:ext uri="{BB962C8B-B14F-4D97-AF65-F5344CB8AC3E}">
        <p14:creationId xmlns:p14="http://schemas.microsoft.com/office/powerpoint/2010/main" val="4118147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anim calcmode="lin" valueType="num">
                                      <p:cBhvr>
                                        <p:cTn id="19" dur="500" fill="hold"/>
                                        <p:tgtEl>
                                          <p:spTgt spid="13"/>
                                        </p:tgtEl>
                                        <p:attrNameLst>
                                          <p:attrName>ppt_x</p:attrName>
                                        </p:attrNameLst>
                                      </p:cBhvr>
                                      <p:tavLst>
                                        <p:tav tm="0">
                                          <p:val>
                                            <p:strVal val="#ppt_x"/>
                                          </p:val>
                                        </p:tav>
                                        <p:tav tm="100000">
                                          <p:val>
                                            <p:strVal val="#ppt_x"/>
                                          </p:val>
                                        </p:tav>
                                      </p:tavLst>
                                    </p:anim>
                                    <p:anim calcmode="lin" valueType="num">
                                      <p:cBhvr>
                                        <p:cTn id="20" dur="500" fill="hold"/>
                                        <p:tgtEl>
                                          <p:spTgt spid="1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FB7E55C5-B51E-9373-0779-7525BE45697D}"/>
                  </a:ext>
                </a:extLst>
              </p:cNvPr>
              <p:cNvSpPr>
                <a:spLocks noGrp="1"/>
              </p:cNvSpPr>
              <p:nvPr>
                <p:ph type="title"/>
              </p:nvPr>
            </p:nvSpPr>
            <p:spPr/>
            <p:txBody>
              <a:bodyPr>
                <a:normAutofit/>
              </a:bodyPr>
              <a:lstStyle/>
              <a:p>
                <a:r>
                  <a:rPr lang="zh-CN" altLang="en-US" sz="3600" dirty="0"/>
                  <a:t>分析</a:t>
                </a:r>
                <a14:m>
                  <m:oMath xmlns:m="http://schemas.openxmlformats.org/officeDocument/2006/math">
                    <m:sSub>
                      <m:sSubPr>
                        <m:ctrlPr>
                          <a:rPr lang="en-US" altLang="zh-CN" sz="3600" i="1" smtClean="0">
                            <a:latin typeface="Cambria Math" panose="02040503050406030204" pitchFamily="18" charset="0"/>
                          </a:rPr>
                        </m:ctrlPr>
                      </m:sSubPr>
                      <m:e>
                        <m:r>
                          <a:rPr lang="en-US" altLang="zh-CN" sz="3600" b="1" i="1" smtClean="0">
                            <a:latin typeface="Cambria Math" panose="02040503050406030204" pitchFamily="18" charset="0"/>
                          </a:rPr>
                          <m:t>𝑰</m:t>
                        </m:r>
                      </m:e>
                      <m:sub>
                        <m:r>
                          <a:rPr lang="en-US" altLang="zh-CN" sz="3600" b="1" i="1" smtClean="0">
                            <a:latin typeface="Cambria Math" panose="02040503050406030204" pitchFamily="18" charset="0"/>
                          </a:rPr>
                          <m:t>𝒏</m:t>
                        </m:r>
                      </m:sub>
                    </m:sSub>
                    <m:r>
                      <a:rPr lang="en-US" altLang="zh-CN" sz="3600" b="1" i="1" smtClean="0">
                        <a:latin typeface="Cambria Math" panose="02040503050406030204" pitchFamily="18" charset="0"/>
                      </a:rPr>
                      <m:t>,</m:t>
                    </m:r>
                    <m:sSub>
                      <m:sSubPr>
                        <m:ctrlPr>
                          <a:rPr lang="en-US" altLang="zh-CN" sz="3600" b="1" i="1" smtClean="0">
                            <a:latin typeface="Cambria Math" panose="02040503050406030204" pitchFamily="18" charset="0"/>
                          </a:rPr>
                        </m:ctrlPr>
                      </m:sSubPr>
                      <m:e>
                        <m:r>
                          <a:rPr lang="en-US" altLang="zh-CN" sz="3600" b="1" i="1" smtClean="0">
                            <a:latin typeface="Cambria Math" panose="02040503050406030204" pitchFamily="18" charset="0"/>
                          </a:rPr>
                          <m:t>𝑯</m:t>
                        </m:r>
                      </m:e>
                      <m:sub>
                        <m:r>
                          <a:rPr lang="en-US" altLang="zh-CN" sz="3600" b="1" i="1" smtClean="0">
                            <a:latin typeface="Cambria Math" panose="02040503050406030204" pitchFamily="18" charset="0"/>
                          </a:rPr>
                          <m:t>𝒏</m:t>
                        </m:r>
                      </m:sub>
                    </m:sSub>
                    <m:r>
                      <a:rPr lang="zh-CN" altLang="en-US" sz="3600" i="1">
                        <a:latin typeface="Cambria Math" panose="02040503050406030204" pitchFamily="18" charset="0"/>
                      </a:rPr>
                      <m:t>和</m:t>
                    </m:r>
                    <m:sSub>
                      <m:sSubPr>
                        <m:ctrlPr>
                          <a:rPr lang="en-US" altLang="zh-CN" sz="3600" i="1" smtClean="0">
                            <a:latin typeface="Cambria Math" panose="02040503050406030204" pitchFamily="18" charset="0"/>
                          </a:rPr>
                        </m:ctrlPr>
                      </m:sSubPr>
                      <m:e>
                        <m:r>
                          <a:rPr lang="en-US" altLang="zh-CN" sz="3600" b="1" i="1" smtClean="0">
                            <a:latin typeface="Cambria Math" panose="02040503050406030204" pitchFamily="18" charset="0"/>
                          </a:rPr>
                          <m:t>𝒀</m:t>
                        </m:r>
                      </m:e>
                      <m:sub>
                        <m:r>
                          <a:rPr lang="en-US" altLang="zh-CN" sz="3600" b="1" i="1" smtClean="0">
                            <a:latin typeface="Cambria Math" panose="02040503050406030204" pitchFamily="18" charset="0"/>
                          </a:rPr>
                          <m:t>𝒏</m:t>
                        </m:r>
                      </m:sub>
                    </m:sSub>
                  </m:oMath>
                </a14:m>
                <a:r>
                  <a:rPr lang="zh-CN" altLang="en-US" sz="3600" dirty="0"/>
                  <a:t>的误差</a:t>
                </a:r>
              </a:p>
            </p:txBody>
          </p:sp>
        </mc:Choice>
        <mc:Fallback xmlns="">
          <p:sp>
            <p:nvSpPr>
              <p:cNvPr id="2" name="标题 1">
                <a:extLst>
                  <a:ext uri="{FF2B5EF4-FFF2-40B4-BE49-F238E27FC236}">
                    <a16:creationId xmlns:a16="http://schemas.microsoft.com/office/drawing/2014/main" id="{FB7E55C5-B51E-9373-0779-7525BE45697D}"/>
                  </a:ext>
                </a:extLst>
              </p:cNvPr>
              <p:cNvSpPr>
                <a:spLocks noGrp="1" noRot="1" noChangeAspect="1" noMove="1" noResize="1" noEditPoints="1" noAdjustHandles="1" noChangeArrowheads="1" noChangeShapeType="1" noTextEdit="1"/>
              </p:cNvSpPr>
              <p:nvPr>
                <p:ph type="title"/>
              </p:nvPr>
            </p:nvSpPr>
            <p:spPr>
              <a:blipFill>
                <a:blip r:embed="rId3"/>
                <a:stretch>
                  <a:fillRect l="-1742" b="-22485"/>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1F12FACE-12EC-9EAA-59CF-5AA748D301C8}"/>
              </a:ext>
            </a:extLst>
          </p:cNvPr>
          <p:cNvSpPr>
            <a:spLocks noGrp="1"/>
          </p:cNvSpPr>
          <p:nvPr>
            <p:ph type="sldNum" sz="quarter" idx="12"/>
          </p:nvPr>
        </p:nvSpPr>
        <p:spPr/>
        <p:txBody>
          <a:bodyPr/>
          <a:lstStyle/>
          <a:p>
            <a:fld id="{5DD3DB80-B894-403A-B48E-6FDC1A72010E}" type="slidenum">
              <a:rPr lang="zh-CN" altLang="en-US" smtClean="0"/>
              <a:t>18</a:t>
            </a:fld>
            <a:endParaRPr lang="zh-CN" altLang="en-US"/>
          </a:p>
        </p:txBody>
      </p:sp>
      <p:pic>
        <p:nvPicPr>
          <p:cNvPr id="5" name="图片 4">
            <a:extLst>
              <a:ext uri="{FF2B5EF4-FFF2-40B4-BE49-F238E27FC236}">
                <a16:creationId xmlns:a16="http://schemas.microsoft.com/office/drawing/2014/main" id="{07B63888-B73D-CF24-5CDB-44838600E6DC}"/>
              </a:ext>
            </a:extLst>
          </p:cNvPr>
          <p:cNvPicPr>
            <a:picLocks noChangeAspect="1"/>
          </p:cNvPicPr>
          <p:nvPr/>
        </p:nvPicPr>
        <p:blipFill>
          <a:blip r:embed="rId4"/>
          <a:stretch>
            <a:fillRect/>
          </a:stretch>
        </p:blipFill>
        <p:spPr>
          <a:xfrm>
            <a:off x="669926" y="2381690"/>
            <a:ext cx="7940674" cy="3212106"/>
          </a:xfrm>
          <a:prstGeom prst="rect">
            <a:avLst/>
          </a:prstGeom>
          <a:ln>
            <a:solidFill>
              <a:schemeClr val="tx1"/>
            </a:solidFill>
          </a:ln>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451F4CA-A4FA-9B78-A988-61567E255321}"/>
                  </a:ext>
                </a:extLst>
              </p:cNvPr>
              <p:cNvSpPr txBox="1"/>
              <p:nvPr/>
            </p:nvSpPr>
            <p:spPr>
              <a:xfrm>
                <a:off x="724156" y="1264204"/>
                <a:ext cx="3095719" cy="369332"/>
              </a:xfrm>
              <a:prstGeom prst="rect">
                <a:avLst/>
              </a:prstGeom>
              <a:noFill/>
            </p:spPr>
            <p:txBody>
              <a:bodyPr wrap="none" rtlCol="0">
                <a:spAutoFit/>
              </a:bodyPr>
              <a:lstStyle/>
              <a:p>
                <a:pPr marL="285750" indent="-285750">
                  <a:buFont typeface="Wingdings" panose="05000000000000000000" pitchFamily="2" charset="2"/>
                  <a:buChar char="l"/>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𝑅</m:t>
                        </m:r>
                      </m:sub>
                    </m:sSub>
                  </m:oMath>
                </a14:m>
                <a:r>
                  <a:rPr lang="zh-CN" altLang="en-US" dirty="0"/>
                  <a:t>：所有范围查询的集合</a:t>
                </a:r>
              </a:p>
            </p:txBody>
          </p:sp>
        </mc:Choice>
        <mc:Fallback xmlns="">
          <p:sp>
            <p:nvSpPr>
              <p:cNvPr id="6" name="文本框 5">
                <a:extLst>
                  <a:ext uri="{FF2B5EF4-FFF2-40B4-BE49-F238E27FC236}">
                    <a16:creationId xmlns:a16="http://schemas.microsoft.com/office/drawing/2014/main" id="{B451F4CA-A4FA-9B78-A988-61567E255321}"/>
                  </a:ext>
                </a:extLst>
              </p:cNvPr>
              <p:cNvSpPr txBox="1">
                <a:spLocks noRot="1" noChangeAspect="1" noMove="1" noResize="1" noEditPoints="1" noAdjustHandles="1" noChangeArrowheads="1" noChangeShapeType="1" noTextEdit="1"/>
              </p:cNvSpPr>
              <p:nvPr/>
            </p:nvSpPr>
            <p:spPr>
              <a:xfrm>
                <a:off x="724156" y="1264204"/>
                <a:ext cx="3095719" cy="369332"/>
              </a:xfrm>
              <a:prstGeom prst="rect">
                <a:avLst/>
              </a:prstGeom>
              <a:blipFill>
                <a:blip r:embed="rId5"/>
                <a:stretch>
                  <a:fillRect l="-1378" t="-8197" r="-1181" b="-245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A8C93DEF-5A4A-5F2A-9F35-F06504CC3C56}"/>
                  </a:ext>
                </a:extLst>
              </p:cNvPr>
              <p:cNvSpPr txBox="1"/>
              <p:nvPr/>
            </p:nvSpPr>
            <p:spPr>
              <a:xfrm>
                <a:off x="5650482" y="1245793"/>
                <a:ext cx="5817362" cy="369332"/>
              </a:xfrm>
              <a:prstGeom prst="rect">
                <a:avLst/>
              </a:prstGeom>
              <a:noFill/>
            </p:spPr>
            <p:txBody>
              <a:bodyPr wrap="none" rtlCol="0">
                <a:spAutoFit/>
              </a:bodyPr>
              <a:lstStyle/>
              <a:p>
                <a:pPr marL="285750" indent="-285750">
                  <a:buFont typeface="Wingdings" panose="05000000000000000000" pitchFamily="2" charset="2"/>
                  <a:buChar char="l"/>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01</m:t>
                        </m:r>
                      </m:sub>
                    </m:sSub>
                  </m:oMath>
                </a14:m>
                <a:r>
                  <a:rPr lang="zh-CN" altLang="en-US" dirty="0"/>
                  <a:t>：包括任意谓词查询，其由所有线性</a:t>
                </a:r>
                <a:r>
                  <a:rPr lang="en-US" altLang="zh-CN" dirty="0"/>
                  <a:t>0-1</a:t>
                </a:r>
                <a:r>
                  <a:rPr lang="zh-CN" altLang="en-US" dirty="0"/>
                  <a:t>查询组成</a:t>
                </a:r>
              </a:p>
            </p:txBody>
          </p:sp>
        </mc:Choice>
        <mc:Fallback>
          <p:sp>
            <p:nvSpPr>
              <p:cNvPr id="7" name="文本框 6">
                <a:extLst>
                  <a:ext uri="{FF2B5EF4-FFF2-40B4-BE49-F238E27FC236}">
                    <a16:creationId xmlns:a16="http://schemas.microsoft.com/office/drawing/2014/main" id="{A8C93DEF-5A4A-5F2A-9F35-F06504CC3C56}"/>
                  </a:ext>
                </a:extLst>
              </p:cNvPr>
              <p:cNvSpPr txBox="1">
                <a:spLocks noRot="1" noChangeAspect="1" noMove="1" noResize="1" noEditPoints="1" noAdjustHandles="1" noChangeArrowheads="1" noChangeShapeType="1" noTextEdit="1"/>
              </p:cNvSpPr>
              <p:nvPr/>
            </p:nvSpPr>
            <p:spPr>
              <a:xfrm>
                <a:off x="5650482" y="1245793"/>
                <a:ext cx="5817362" cy="369332"/>
              </a:xfrm>
              <a:prstGeom prst="rect">
                <a:avLst/>
              </a:prstGeom>
              <a:blipFill>
                <a:blip r:embed="rId6"/>
                <a:stretch>
                  <a:fillRect l="-734" t="-8197" r="-210"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EBD1EB4-1A9B-9B24-1DED-40154641D441}"/>
                  </a:ext>
                </a:extLst>
              </p:cNvPr>
              <p:cNvSpPr txBox="1"/>
              <p:nvPr/>
            </p:nvSpPr>
            <p:spPr>
              <a:xfrm>
                <a:off x="1848694" y="1667639"/>
                <a:ext cx="8466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m:oMathPara>
                </a14:m>
                <a:endParaRPr lang="zh-CN" altLang="en-US" dirty="0"/>
              </a:p>
            </p:txBody>
          </p:sp>
        </mc:Choice>
        <mc:Fallback xmlns="">
          <p:sp>
            <p:nvSpPr>
              <p:cNvPr id="8" name="文本框 7">
                <a:extLst>
                  <a:ext uri="{FF2B5EF4-FFF2-40B4-BE49-F238E27FC236}">
                    <a16:creationId xmlns:a16="http://schemas.microsoft.com/office/drawing/2014/main" id="{0EBD1EB4-1A9B-9B24-1DED-40154641D441}"/>
                  </a:ext>
                </a:extLst>
              </p:cNvPr>
              <p:cNvSpPr txBox="1">
                <a:spLocks noRot="1" noChangeAspect="1" noMove="1" noResize="1" noEditPoints="1" noAdjustHandles="1" noChangeArrowheads="1" noChangeShapeType="1" noTextEdit="1"/>
              </p:cNvSpPr>
              <p:nvPr/>
            </p:nvSpPr>
            <p:spPr>
              <a:xfrm>
                <a:off x="1848694" y="1667639"/>
                <a:ext cx="846642" cy="369332"/>
              </a:xfrm>
              <a:prstGeom prst="rect">
                <a:avLst/>
              </a:prstGeom>
              <a:blipFill>
                <a:blip r:embed="rId7"/>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DC62F08-35D4-217A-8EAE-328B4EF7CD5C}"/>
                  </a:ext>
                </a:extLst>
              </p:cNvPr>
              <p:cNvSpPr txBox="1"/>
              <p:nvPr/>
            </p:nvSpPr>
            <p:spPr>
              <a:xfrm>
                <a:off x="8135842" y="1667639"/>
                <a:ext cx="8519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oMath>
                  </m:oMathPara>
                </a14:m>
                <a:endParaRPr lang="zh-CN" altLang="en-US" dirty="0"/>
              </a:p>
            </p:txBody>
          </p:sp>
        </mc:Choice>
        <mc:Fallback xmlns="">
          <p:sp>
            <p:nvSpPr>
              <p:cNvPr id="9" name="文本框 8">
                <a:extLst>
                  <a:ext uri="{FF2B5EF4-FFF2-40B4-BE49-F238E27FC236}">
                    <a16:creationId xmlns:a16="http://schemas.microsoft.com/office/drawing/2014/main" id="{FDC62F08-35D4-217A-8EAE-328B4EF7CD5C}"/>
                  </a:ext>
                </a:extLst>
              </p:cNvPr>
              <p:cNvSpPr txBox="1">
                <a:spLocks noRot="1" noChangeAspect="1" noMove="1" noResize="1" noEditPoints="1" noAdjustHandles="1" noChangeArrowheads="1" noChangeShapeType="1" noTextEdit="1"/>
              </p:cNvSpPr>
              <p:nvPr/>
            </p:nvSpPr>
            <p:spPr>
              <a:xfrm>
                <a:off x="8135842" y="1667639"/>
                <a:ext cx="851965" cy="369332"/>
              </a:xfrm>
              <a:prstGeom prst="rect">
                <a:avLst/>
              </a:prstGeom>
              <a:blipFill>
                <a:blip r:embed="rId8"/>
                <a:stretch>
                  <a:fillRect b="-1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399A36BC-698F-2AEA-74D3-3E94FAAEFAE6}"/>
                  </a:ext>
                </a:extLst>
              </p:cNvPr>
              <p:cNvSpPr txBox="1"/>
              <p:nvPr/>
            </p:nvSpPr>
            <p:spPr>
              <a:xfrm>
                <a:off x="8808115" y="2148888"/>
                <a:ext cx="2712372" cy="1703030"/>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14:m>
                  <m:oMath xmlns:m="http://schemas.openxmlformats.org/officeDocument/2006/math">
                    <m:r>
                      <a:rPr lang="en-US" altLang="zh-CN" b="0" i="1" smtClean="0">
                        <a:latin typeface="Cambria Math" panose="02040503050406030204" pitchFamily="18" charset="0"/>
                      </a:rPr>
                      <m:t>𝐿𝑎𝑝𝑙𝑎𝑐𝑒</m:t>
                    </m:r>
                    <m:r>
                      <a:rPr lang="en-US" altLang="zh-CN" b="0" i="1" smtClean="0">
                        <a:latin typeface="Cambria Math" panose="02040503050406030204" pitchFamily="18" charset="0"/>
                      </a:rPr>
                      <m:t> </m:t>
                    </m:r>
                    <m:r>
                      <a:rPr lang="en-US" altLang="zh-CN" b="0" i="1" smtClean="0">
                        <a:latin typeface="Cambria Math" panose="02040503050406030204" pitchFamily="18" charset="0"/>
                      </a:rPr>
                      <m:t>𝑀𝑒𝑐h𝑎𝑛𝑖𝑠𝑚</m:t>
                    </m:r>
                  </m:oMath>
                </a14:m>
                <a:endParaRPr lang="en-US" altLang="zh-CN" b="0" dirty="0"/>
              </a:p>
              <a:p>
                <a:pPr marL="285750" indent="-285750">
                  <a:lnSpc>
                    <a:spcPct val="150000"/>
                  </a:lnSpc>
                  <a:buFont typeface="Wingdings" panose="05000000000000000000" pitchFamily="2" charset="2"/>
                  <a:buChar char="l"/>
                </a:pPr>
                <a14:m>
                  <m:oMath xmlns:m="http://schemas.openxmlformats.org/officeDocument/2006/math">
                    <m:r>
                      <a:rPr lang="en-US" altLang="zh-CN" b="0" i="1" smtClean="0">
                        <a:latin typeface="Cambria Math" panose="02040503050406030204" pitchFamily="18" charset="0"/>
                      </a:rPr>
                      <m:t>𝑊𝑜𝑟𝑘𝑙𝑜𝑎𝑑</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𝑅</m:t>
                        </m:r>
                      </m:sub>
                    </m:sSub>
                  </m:oMath>
                </a14:m>
                <a:endParaRPr lang="en-US" altLang="zh-CN" dirty="0"/>
              </a:p>
              <a:p>
                <a:pPr marL="285750" indent="-285750">
                  <a:lnSpc>
                    <a:spcPct val="150000"/>
                  </a:lnSpc>
                  <a:buFont typeface="Wingdings" panose="05000000000000000000" pitchFamily="2" charset="2"/>
                  <a:buChar char="l"/>
                </a:pP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=512,</m:t>
                    </m:r>
                    <m:r>
                      <a:rPr lang="zh-CN" altLang="en-US" b="0" i="1" smtClean="0">
                        <a:latin typeface="Cambria Math" panose="02040503050406030204" pitchFamily="18" charset="0"/>
                      </a:rPr>
                      <m:t>𝜖</m:t>
                    </m:r>
                    <m:r>
                      <a:rPr lang="en-US" altLang="zh-CN" b="0" i="1" smtClean="0">
                        <a:latin typeface="Cambria Math" panose="02040503050406030204" pitchFamily="18" charset="0"/>
                      </a:rPr>
                      <m:t>=1</m:t>
                    </m:r>
                  </m:oMath>
                </a14:m>
                <a:endParaRPr lang="en-US" altLang="zh-CN" dirty="0"/>
              </a:p>
              <a:p>
                <a:pPr>
                  <a:lnSpc>
                    <a:spcPct val="150000"/>
                  </a:lnSpc>
                </a:pPr>
                <a:endParaRPr lang="zh-CN" altLang="en-US" dirty="0"/>
              </a:p>
            </p:txBody>
          </p:sp>
        </mc:Choice>
        <mc:Fallback>
          <p:sp>
            <p:nvSpPr>
              <p:cNvPr id="10" name="文本框 9">
                <a:extLst>
                  <a:ext uri="{FF2B5EF4-FFF2-40B4-BE49-F238E27FC236}">
                    <a16:creationId xmlns:a16="http://schemas.microsoft.com/office/drawing/2014/main" id="{399A36BC-698F-2AEA-74D3-3E94FAAEFAE6}"/>
                  </a:ext>
                </a:extLst>
              </p:cNvPr>
              <p:cNvSpPr txBox="1">
                <a:spLocks noRot="1" noChangeAspect="1" noMove="1" noResize="1" noEditPoints="1" noAdjustHandles="1" noChangeArrowheads="1" noChangeShapeType="1" noTextEdit="1"/>
              </p:cNvSpPr>
              <p:nvPr/>
            </p:nvSpPr>
            <p:spPr>
              <a:xfrm>
                <a:off x="8808115" y="2148888"/>
                <a:ext cx="2712372" cy="1703030"/>
              </a:xfrm>
              <a:prstGeom prst="rect">
                <a:avLst/>
              </a:prstGeom>
              <a:blipFill>
                <a:blip r:embed="rId9"/>
                <a:stretch>
                  <a:fillRect l="-15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94FFCEC-9DFC-E064-FDB0-066B7681E7DE}"/>
                  </a:ext>
                </a:extLst>
              </p:cNvPr>
              <p:cNvSpPr txBox="1"/>
              <p:nvPr/>
            </p:nvSpPr>
            <p:spPr>
              <a:xfrm>
                <a:off x="1931665" y="5776250"/>
                <a:ext cx="3403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15" name="文本框 14">
                <a:extLst>
                  <a:ext uri="{FF2B5EF4-FFF2-40B4-BE49-F238E27FC236}">
                    <a16:creationId xmlns:a16="http://schemas.microsoft.com/office/drawing/2014/main" id="{A94FFCEC-9DFC-E064-FDB0-066B7681E7DE}"/>
                  </a:ext>
                </a:extLst>
              </p:cNvPr>
              <p:cNvSpPr txBox="1">
                <a:spLocks noRot="1" noChangeAspect="1" noMove="1" noResize="1" noEditPoints="1" noAdjustHandles="1" noChangeArrowheads="1" noChangeShapeType="1" noTextEdit="1"/>
              </p:cNvSpPr>
              <p:nvPr/>
            </p:nvSpPr>
            <p:spPr>
              <a:xfrm>
                <a:off x="1931665" y="5776250"/>
                <a:ext cx="340350" cy="276999"/>
              </a:xfrm>
              <a:prstGeom prst="rect">
                <a:avLst/>
              </a:prstGeom>
              <a:blipFill>
                <a:blip r:embed="rId10"/>
                <a:stretch>
                  <a:fillRect l="-16071"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833A72B-E5DB-1CDB-2685-75B13CD0D540}"/>
                  </a:ext>
                </a:extLst>
              </p:cNvPr>
              <p:cNvSpPr txBox="1"/>
              <p:nvPr/>
            </p:nvSpPr>
            <p:spPr>
              <a:xfrm>
                <a:off x="7179522" y="5776250"/>
                <a:ext cx="2601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16" name="文本框 15">
                <a:extLst>
                  <a:ext uri="{FF2B5EF4-FFF2-40B4-BE49-F238E27FC236}">
                    <a16:creationId xmlns:a16="http://schemas.microsoft.com/office/drawing/2014/main" id="{0833A72B-E5DB-1CDB-2685-75B13CD0D540}"/>
                  </a:ext>
                </a:extLst>
              </p:cNvPr>
              <p:cNvSpPr txBox="1">
                <a:spLocks noRot="1" noChangeAspect="1" noMove="1" noResize="1" noEditPoints="1" noAdjustHandles="1" noChangeArrowheads="1" noChangeShapeType="1" noTextEdit="1"/>
              </p:cNvSpPr>
              <p:nvPr/>
            </p:nvSpPr>
            <p:spPr>
              <a:xfrm>
                <a:off x="7179522" y="5776250"/>
                <a:ext cx="260199" cy="276999"/>
              </a:xfrm>
              <a:prstGeom prst="rect">
                <a:avLst/>
              </a:prstGeom>
              <a:blipFill>
                <a:blip r:embed="rId11"/>
                <a:stretch>
                  <a:fillRect l="-21429"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5D8D6B1-4417-C1C4-224A-08E48489E83F}"/>
                  </a:ext>
                </a:extLst>
              </p:cNvPr>
              <p:cNvSpPr txBox="1"/>
              <p:nvPr/>
            </p:nvSpPr>
            <p:spPr>
              <a:xfrm>
                <a:off x="4555175" y="5776250"/>
                <a:ext cx="2871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17" name="文本框 16">
                <a:extLst>
                  <a:ext uri="{FF2B5EF4-FFF2-40B4-BE49-F238E27FC236}">
                    <a16:creationId xmlns:a16="http://schemas.microsoft.com/office/drawing/2014/main" id="{D5D8D6B1-4417-C1C4-224A-08E48489E83F}"/>
                  </a:ext>
                </a:extLst>
              </p:cNvPr>
              <p:cNvSpPr txBox="1">
                <a:spLocks noRot="1" noChangeAspect="1" noMove="1" noResize="1" noEditPoints="1" noAdjustHandles="1" noChangeArrowheads="1" noChangeShapeType="1" noTextEdit="1"/>
              </p:cNvSpPr>
              <p:nvPr/>
            </p:nvSpPr>
            <p:spPr>
              <a:xfrm>
                <a:off x="4555175" y="5776250"/>
                <a:ext cx="287130" cy="276999"/>
              </a:xfrm>
              <a:prstGeom prst="rect">
                <a:avLst/>
              </a:prstGeom>
              <a:blipFill>
                <a:blip r:embed="rId12"/>
                <a:stretch>
                  <a:fillRect l="-17021" r="-2128" b="-1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7B8A9BA4-579D-B423-6289-48BC131D78EB}"/>
                  </a:ext>
                </a:extLst>
              </p:cNvPr>
              <p:cNvSpPr txBox="1"/>
              <p:nvPr/>
            </p:nvSpPr>
            <p:spPr>
              <a:xfrm>
                <a:off x="8808115" y="4068057"/>
                <a:ext cx="2712372" cy="152573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lnSpc>
                    <a:spcPct val="150000"/>
                  </a:lnSpc>
                  <a:buFont typeface="Wingdings" panose="05000000000000000000" pitchFamily="2" charset="2"/>
                  <a:buChar char="n"/>
                </a:pP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𝐼</m:t>
                        </m:r>
                      </m:e>
                      <m:sub>
                        <m:r>
                          <a:rPr lang="en-US" altLang="zh-CN" sz="1600" b="0" i="1" smtClean="0">
                            <a:latin typeface="Cambria Math" panose="02040503050406030204" pitchFamily="18" charset="0"/>
                          </a:rPr>
                          <m:t>𝑛</m:t>
                        </m:r>
                      </m:sub>
                    </m:sSub>
                  </m:oMath>
                </a14:m>
                <a:r>
                  <a:rPr lang="zh-CN" altLang="en-US" sz="1600" dirty="0"/>
                  <a:t>在小范围内的表现更好</a:t>
                </a:r>
                <a:endParaRPr lang="en-US" altLang="zh-CN" sz="1600" dirty="0"/>
              </a:p>
              <a:p>
                <a:pPr marL="285750" indent="-285750">
                  <a:lnSpc>
                    <a:spcPct val="150000"/>
                  </a:lnSpc>
                  <a:buFont typeface="Wingdings" panose="05000000000000000000" pitchFamily="2" charset="2"/>
                  <a:buChar char="n"/>
                </a:pP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𝐻</m:t>
                        </m:r>
                      </m:e>
                      <m:sub>
                        <m:r>
                          <a:rPr lang="en-US" altLang="zh-CN" sz="1600" b="0" i="1" smtClean="0">
                            <a:latin typeface="Cambria Math" panose="02040503050406030204" pitchFamily="18" charset="0"/>
                          </a:rPr>
                          <m:t>𝑛</m:t>
                        </m:r>
                      </m:sub>
                    </m:sSub>
                  </m:oMath>
                </a14:m>
                <a:r>
                  <a:rPr lang="zh-CN" altLang="en-US" sz="1600" dirty="0"/>
                  <a:t>和</a:t>
                </a:r>
                <a14:m>
                  <m:oMath xmlns:m="http://schemas.openxmlformats.org/officeDocument/2006/math">
                    <m:sSub>
                      <m:sSubPr>
                        <m:ctrlPr>
                          <a:rPr lang="en-US" altLang="zh-CN" sz="1600" i="1" dirty="0" smtClean="0">
                            <a:latin typeface="Cambria Math" panose="02040503050406030204" pitchFamily="18" charset="0"/>
                          </a:rPr>
                        </m:ctrlPr>
                      </m:sSubPr>
                      <m:e>
                        <m:r>
                          <a:rPr lang="en-US" altLang="zh-CN" sz="1600" b="0" i="1" dirty="0" smtClean="0">
                            <a:latin typeface="Cambria Math" panose="02040503050406030204" pitchFamily="18" charset="0"/>
                          </a:rPr>
                          <m:t>𝑌</m:t>
                        </m:r>
                      </m:e>
                      <m:sub>
                        <m:r>
                          <a:rPr lang="en-US" altLang="zh-CN" sz="1600" b="0" i="1" dirty="0" smtClean="0">
                            <a:latin typeface="Cambria Math" panose="02040503050406030204" pitchFamily="18" charset="0"/>
                          </a:rPr>
                          <m:t>𝑛</m:t>
                        </m:r>
                      </m:sub>
                    </m:sSub>
                  </m:oMath>
                </a14:m>
                <a:r>
                  <a:rPr lang="zh-CN" altLang="en-US" sz="1600" dirty="0"/>
                  <a:t>都平滑了误差且大致相似，</a:t>
                </a:r>
                <a:r>
                  <a:rPr lang="en-US" altLang="zh-CN" sz="1600" dirty="0"/>
                  <a:t> </a:t>
                </a:r>
                <a14:m>
                  <m:oMath xmlns:m="http://schemas.openxmlformats.org/officeDocument/2006/math">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𝑌</m:t>
                        </m:r>
                      </m:e>
                      <m:sub>
                        <m:r>
                          <a:rPr lang="en-US" altLang="zh-CN" sz="1600" i="1" dirty="0">
                            <a:latin typeface="Cambria Math" panose="02040503050406030204" pitchFamily="18" charset="0"/>
                          </a:rPr>
                          <m:t>𝑛</m:t>
                        </m:r>
                      </m:sub>
                    </m:sSub>
                  </m:oMath>
                </a14:m>
                <a:r>
                  <a:rPr lang="zh-CN" altLang="en-US" sz="1600" dirty="0"/>
                  <a:t>比</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𝐻</m:t>
                        </m:r>
                      </m:e>
                      <m:sub>
                        <m:r>
                          <a:rPr lang="en-US" altLang="zh-CN" sz="1600" i="1">
                            <a:latin typeface="Cambria Math" panose="02040503050406030204" pitchFamily="18" charset="0"/>
                          </a:rPr>
                          <m:t>𝑛</m:t>
                        </m:r>
                      </m:sub>
                    </m:sSub>
                  </m:oMath>
                </a14:m>
                <a:r>
                  <a:rPr lang="zh-CN" altLang="en-US" sz="1600" dirty="0"/>
                  <a:t>更倾向于小范围</a:t>
                </a:r>
              </a:p>
            </p:txBody>
          </p:sp>
        </mc:Choice>
        <mc:Fallback>
          <p:sp>
            <p:nvSpPr>
              <p:cNvPr id="11" name="文本框 10">
                <a:extLst>
                  <a:ext uri="{FF2B5EF4-FFF2-40B4-BE49-F238E27FC236}">
                    <a16:creationId xmlns:a16="http://schemas.microsoft.com/office/drawing/2014/main" id="{7B8A9BA4-579D-B423-6289-48BC131D78EB}"/>
                  </a:ext>
                </a:extLst>
              </p:cNvPr>
              <p:cNvSpPr txBox="1">
                <a:spLocks noRot="1" noChangeAspect="1" noMove="1" noResize="1" noEditPoints="1" noAdjustHandles="1" noChangeArrowheads="1" noChangeShapeType="1" noTextEdit="1"/>
              </p:cNvSpPr>
              <p:nvPr/>
            </p:nvSpPr>
            <p:spPr>
              <a:xfrm>
                <a:off x="8808115" y="4068057"/>
                <a:ext cx="2712372" cy="1525739"/>
              </a:xfrm>
              <a:prstGeom prst="rect">
                <a:avLst/>
              </a:prstGeom>
              <a:blipFill>
                <a:blip r:embed="rId13"/>
                <a:stretch>
                  <a:fillRect l="-671" b="-35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7963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anim calcmode="lin" valueType="num">
                                      <p:cBhvr>
                                        <p:cTn id="18" dur="500" fill="hold"/>
                                        <p:tgtEl>
                                          <p:spTgt spid="15"/>
                                        </p:tgtEl>
                                        <p:attrNameLst>
                                          <p:attrName>ppt_x</p:attrName>
                                        </p:attrNameLst>
                                      </p:cBhvr>
                                      <p:tavLst>
                                        <p:tav tm="0">
                                          <p:val>
                                            <p:strVal val="#ppt_x"/>
                                          </p:val>
                                        </p:tav>
                                        <p:tav tm="100000">
                                          <p:val>
                                            <p:strVal val="#ppt_x"/>
                                          </p:val>
                                        </p:tav>
                                      </p:tavLst>
                                    </p:anim>
                                    <p:anim calcmode="lin" valueType="num">
                                      <p:cBhvr>
                                        <p:cTn id="19" dur="5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anim calcmode="lin" valueType="num">
                                      <p:cBhvr>
                                        <p:cTn id="23" dur="500" fill="hold"/>
                                        <p:tgtEl>
                                          <p:spTgt spid="17"/>
                                        </p:tgtEl>
                                        <p:attrNameLst>
                                          <p:attrName>ppt_x</p:attrName>
                                        </p:attrNameLst>
                                      </p:cBhvr>
                                      <p:tavLst>
                                        <p:tav tm="0">
                                          <p:val>
                                            <p:strVal val="#ppt_x"/>
                                          </p:val>
                                        </p:tav>
                                        <p:tav tm="100000">
                                          <p:val>
                                            <p:strVal val="#ppt_x"/>
                                          </p:val>
                                        </p:tav>
                                      </p:tavLst>
                                    </p:anim>
                                    <p:anim calcmode="lin" valueType="num">
                                      <p:cBhvr>
                                        <p:cTn id="24" dur="5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anim calcmode="lin" valueType="num">
                                      <p:cBhvr>
                                        <p:cTn id="28" dur="500" fill="hold"/>
                                        <p:tgtEl>
                                          <p:spTgt spid="16"/>
                                        </p:tgtEl>
                                        <p:attrNameLst>
                                          <p:attrName>ppt_x</p:attrName>
                                        </p:attrNameLst>
                                      </p:cBhvr>
                                      <p:tavLst>
                                        <p:tav tm="0">
                                          <p:val>
                                            <p:strVal val="#ppt_x"/>
                                          </p:val>
                                        </p:tav>
                                        <p:tav tm="100000">
                                          <p:val>
                                            <p:strVal val="#ppt_x"/>
                                          </p:val>
                                        </p:tav>
                                      </p:tavLst>
                                    </p:anim>
                                    <p:anim calcmode="lin" valueType="num">
                                      <p:cBhvr>
                                        <p:cTn id="2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P spid="17" grpId="0"/>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a:extLst>
                  <a:ext uri="{FF2B5EF4-FFF2-40B4-BE49-F238E27FC236}">
                    <a16:creationId xmlns:a16="http://schemas.microsoft.com/office/drawing/2014/main" id="{09BB4A5D-B866-E0BF-62AA-EEC1593C782A}"/>
                  </a:ext>
                </a:extLst>
              </p:cNvPr>
              <p:cNvSpPr>
                <a:spLocks noGrp="1"/>
              </p:cNvSpPr>
              <p:nvPr>
                <p:ph type="title"/>
              </p:nvPr>
            </p:nvSpPr>
            <p:spPr/>
            <p:txBody>
              <a:bodyPr/>
              <a:lstStyle/>
              <a:p>
                <a:r>
                  <a:rPr lang="zh-CN" altLang="en-US" sz="4000" dirty="0"/>
                  <a:t>分析</a:t>
                </a:r>
                <a14:m>
                  <m:oMath xmlns:m="http://schemas.openxmlformats.org/officeDocument/2006/math">
                    <m:sSub>
                      <m:sSubPr>
                        <m:ctrlPr>
                          <a:rPr lang="en-US" altLang="zh-CN" sz="4000" i="1" smtClean="0">
                            <a:latin typeface="Cambria Math" panose="02040503050406030204" pitchFamily="18" charset="0"/>
                          </a:rPr>
                        </m:ctrlPr>
                      </m:sSubPr>
                      <m:e>
                        <m:r>
                          <a:rPr lang="en-US" altLang="zh-CN" sz="4000" b="1" i="1" smtClean="0">
                            <a:latin typeface="Cambria Math" panose="02040503050406030204" pitchFamily="18" charset="0"/>
                          </a:rPr>
                          <m:t>𝑰</m:t>
                        </m:r>
                      </m:e>
                      <m:sub>
                        <m:r>
                          <a:rPr lang="en-US" altLang="zh-CN" sz="4000" b="1" i="1" smtClean="0">
                            <a:latin typeface="Cambria Math" panose="02040503050406030204" pitchFamily="18" charset="0"/>
                          </a:rPr>
                          <m:t>𝒏</m:t>
                        </m:r>
                      </m:sub>
                    </m:sSub>
                    <m:r>
                      <a:rPr lang="en-US" altLang="zh-CN" sz="4000" b="1" i="1" smtClean="0">
                        <a:latin typeface="Cambria Math" panose="02040503050406030204" pitchFamily="18" charset="0"/>
                      </a:rPr>
                      <m:t>,</m:t>
                    </m:r>
                    <m:sSub>
                      <m:sSubPr>
                        <m:ctrlPr>
                          <a:rPr lang="en-US" altLang="zh-CN" sz="4000" b="1" i="1" smtClean="0">
                            <a:latin typeface="Cambria Math" panose="02040503050406030204" pitchFamily="18" charset="0"/>
                          </a:rPr>
                        </m:ctrlPr>
                      </m:sSubPr>
                      <m:e>
                        <m:r>
                          <a:rPr lang="en-US" altLang="zh-CN" sz="4000" b="1" i="1" smtClean="0">
                            <a:latin typeface="Cambria Math" panose="02040503050406030204" pitchFamily="18" charset="0"/>
                          </a:rPr>
                          <m:t>𝑯</m:t>
                        </m:r>
                      </m:e>
                      <m:sub>
                        <m:r>
                          <a:rPr lang="en-US" altLang="zh-CN" sz="4000" b="1" i="1" smtClean="0">
                            <a:latin typeface="Cambria Math" panose="02040503050406030204" pitchFamily="18" charset="0"/>
                          </a:rPr>
                          <m:t>𝒏</m:t>
                        </m:r>
                      </m:sub>
                    </m:sSub>
                    <m:r>
                      <a:rPr lang="zh-CN" altLang="en-US" sz="4000" i="1">
                        <a:latin typeface="Cambria Math" panose="02040503050406030204" pitchFamily="18" charset="0"/>
                      </a:rPr>
                      <m:t>和</m:t>
                    </m:r>
                    <m:sSub>
                      <m:sSubPr>
                        <m:ctrlPr>
                          <a:rPr lang="en-US" altLang="zh-CN" sz="4000" i="1" smtClean="0">
                            <a:latin typeface="Cambria Math" panose="02040503050406030204" pitchFamily="18" charset="0"/>
                          </a:rPr>
                        </m:ctrlPr>
                      </m:sSubPr>
                      <m:e>
                        <m:r>
                          <a:rPr lang="en-US" altLang="zh-CN" sz="4000" b="1" i="1" smtClean="0">
                            <a:latin typeface="Cambria Math" panose="02040503050406030204" pitchFamily="18" charset="0"/>
                          </a:rPr>
                          <m:t>𝒀</m:t>
                        </m:r>
                      </m:e>
                      <m:sub>
                        <m:r>
                          <a:rPr lang="en-US" altLang="zh-CN" sz="4000" b="1" i="1" smtClean="0">
                            <a:latin typeface="Cambria Math" panose="02040503050406030204" pitchFamily="18" charset="0"/>
                          </a:rPr>
                          <m:t>𝒏</m:t>
                        </m:r>
                      </m:sub>
                    </m:sSub>
                  </m:oMath>
                </a14:m>
                <a:r>
                  <a:rPr lang="zh-CN" altLang="en-US" sz="4000" dirty="0"/>
                  <a:t>的误差</a:t>
                </a:r>
                <a:endParaRPr lang="zh-CN" altLang="en-US" dirty="0"/>
              </a:p>
            </p:txBody>
          </p:sp>
        </mc:Choice>
        <mc:Fallback>
          <p:sp>
            <p:nvSpPr>
              <p:cNvPr id="2" name="标题 1">
                <a:extLst>
                  <a:ext uri="{FF2B5EF4-FFF2-40B4-BE49-F238E27FC236}">
                    <a16:creationId xmlns:a16="http://schemas.microsoft.com/office/drawing/2014/main" id="{09BB4A5D-B866-E0BF-62AA-EEC1593C782A}"/>
                  </a:ext>
                </a:extLst>
              </p:cNvPr>
              <p:cNvSpPr>
                <a:spLocks noGrp="1" noRot="1" noChangeAspect="1" noMove="1" noResize="1" noEditPoints="1" noAdjustHandles="1" noChangeArrowheads="1" noChangeShapeType="1" noTextEdit="1"/>
              </p:cNvSpPr>
              <p:nvPr>
                <p:ph type="title"/>
              </p:nvPr>
            </p:nvSpPr>
            <p:spPr>
              <a:blipFill>
                <a:blip r:embed="rId2"/>
                <a:stretch>
                  <a:fillRect l="-2022" b="-25444"/>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00EA07B3-A4AD-F7CF-9442-59D76FB8F38C}"/>
              </a:ext>
            </a:extLst>
          </p:cNvPr>
          <p:cNvSpPr>
            <a:spLocks noGrp="1"/>
          </p:cNvSpPr>
          <p:nvPr>
            <p:ph type="sldNum" sz="quarter" idx="12"/>
          </p:nvPr>
        </p:nvSpPr>
        <p:spPr/>
        <p:txBody>
          <a:bodyPr/>
          <a:lstStyle/>
          <a:p>
            <a:fld id="{5DD3DB80-B894-403A-B48E-6FDC1A72010E}" type="slidenum">
              <a:rPr lang="zh-CN" altLang="en-US" smtClean="0"/>
              <a:t>19</a:t>
            </a:fld>
            <a:endParaRPr lang="zh-CN" altLang="en-US"/>
          </a:p>
        </p:txBody>
      </p:sp>
      <p:pic>
        <p:nvPicPr>
          <p:cNvPr id="4" name="图片 3">
            <a:extLst>
              <a:ext uri="{FF2B5EF4-FFF2-40B4-BE49-F238E27FC236}">
                <a16:creationId xmlns:a16="http://schemas.microsoft.com/office/drawing/2014/main" id="{F34641C8-E419-EBDE-875D-341807040975}"/>
              </a:ext>
            </a:extLst>
          </p:cNvPr>
          <p:cNvPicPr>
            <a:picLocks noChangeAspect="1"/>
          </p:cNvPicPr>
          <p:nvPr/>
        </p:nvPicPr>
        <p:blipFill>
          <a:blip r:embed="rId3"/>
          <a:stretch>
            <a:fillRect/>
          </a:stretch>
        </p:blipFill>
        <p:spPr>
          <a:xfrm>
            <a:off x="669925" y="1251897"/>
            <a:ext cx="7655248" cy="4354206"/>
          </a:xfrm>
          <a:prstGeom prst="rect">
            <a:avLst/>
          </a:prstGeom>
        </p:spPr>
      </p:pic>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D6FB93D3-7B2C-0157-A327-6ABA3DFFCD8E}"/>
                  </a:ext>
                </a:extLst>
              </p:cNvPr>
              <p:cNvSpPr txBox="1"/>
              <p:nvPr/>
            </p:nvSpPr>
            <p:spPr>
              <a:xfrm>
                <a:off x="8436068" y="1251897"/>
                <a:ext cx="3084419" cy="3451842"/>
              </a:xfrm>
              <a:prstGeom prst="rect">
                <a:avLst/>
              </a:prstGeom>
              <a:noFill/>
            </p:spPr>
            <p:txBody>
              <a:bodyPr wrap="square">
                <a:spAutoFit/>
              </a:bodyPr>
              <a:lstStyle/>
              <a:p>
                <a:pPr marL="285750" indent="-285750">
                  <a:lnSpc>
                    <a:spcPct val="150000"/>
                  </a:lnSpc>
                  <a:buFont typeface="Wingdings" panose="05000000000000000000" pitchFamily="2" charset="2"/>
                  <a:buChar char="l"/>
                </a:pPr>
                <a14:m>
                  <m:oMath xmlns:m="http://schemas.openxmlformats.org/officeDocument/2006/math">
                    <m:r>
                      <a:rPr lang="en-US" altLang="zh-CN" b="0" i="1" smtClean="0">
                        <a:latin typeface="Cambria Math" panose="02040503050406030204" pitchFamily="18" charset="0"/>
                      </a:rPr>
                      <m:t>𝑐𝑜𝑛𝑠𝑖𝑑𝑒𝑟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𝑡𝑜𝑡𝑎𝑙</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𝑒𝑟𝑟𝑜𝑟</m:t>
                    </m:r>
                    <m:r>
                      <a:rPr lang="en-US" altLang="zh-CN" b="0" i="1" smtClean="0">
                        <a:latin typeface="Cambria Math" panose="02040503050406030204" pitchFamily="18" charset="0"/>
                      </a:rPr>
                      <m:t> </m:t>
                    </m:r>
                    <m:r>
                      <a:rPr lang="en-US" altLang="zh-CN" b="0" i="1" dirty="0" smtClean="0">
                        <a:latin typeface="Cambria Math" panose="02040503050406030204" pitchFamily="18" charset="0"/>
                      </a:rPr>
                      <m:t>𝑎𝑛𝑑</m:t>
                    </m:r>
                  </m:oMath>
                </a14:m>
                <a:endParaRPr lang="en-US" altLang="zh-CN"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𝑚𝑎𝑥𝑖𝑚𝑢𝑚</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𝑒𝑟𝑟𝑜𝑟</m:t>
                      </m:r>
                      <m:r>
                        <a:rPr lang="en-US" altLang="zh-CN" b="0" i="1" smtClean="0">
                          <a:latin typeface="Cambria Math" panose="02040503050406030204" pitchFamily="18" charset="0"/>
                        </a:rPr>
                        <m:t> </m:t>
                      </m:r>
                    </m:oMath>
                  </m:oMathPara>
                </a14:m>
                <a:endParaRPr lang="en-US" altLang="zh-CN" b="0" i="1" dirty="0">
                  <a:latin typeface="Cambria Math" panose="02040503050406030204" pitchFamily="18" charset="0"/>
                </a:endParaRPr>
              </a:p>
              <a:p>
                <a:pPr marL="285750" indent="-285750">
                  <a:lnSpc>
                    <a:spcPct val="150000"/>
                  </a:lnSpc>
                  <a:buFont typeface="Wingdings" panose="05000000000000000000" pitchFamily="2" charset="2"/>
                  <a:buChar char="l"/>
                </a:pPr>
                <a14:m>
                  <m:oMath xmlns:m="http://schemas.openxmlformats.org/officeDocument/2006/math">
                    <m:r>
                      <a:rPr lang="en-US" altLang="zh-CN" b="0" i="1" dirty="0" smtClean="0">
                        <a:latin typeface="Cambria Math" panose="02040503050406030204" pitchFamily="18" charset="0"/>
                      </a:rPr>
                      <m:t>𝑡h𝑒</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𝑚𝑎𝑥𝑖𝑚𝑢𝑚</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𝑒𝑟𝑟𝑜𝑟</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𝑜𝑓</m:t>
                    </m:r>
                    <m:r>
                      <a:rPr lang="en-US" altLang="zh-CN" b="0" i="1" dirty="0" smtClean="0">
                        <a:latin typeface="Cambria Math" panose="02040503050406030204" pitchFamily="18" charset="0"/>
                      </a:rPr>
                      <m:t> </m:t>
                    </m:r>
                  </m:oMath>
                </a14:m>
                <a:endParaRPr lang="en-US" altLang="zh-CN"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𝑎𝑛𝑠𝑤𝑒𝑟𝑖𝑛𝑔</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𝑎𝑛𝑦</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𝑞𝑢𝑒𝑟𝑦</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𝑖𝑛</m:t>
                      </m:r>
                      <m:r>
                        <a:rPr lang="en-US" altLang="zh-CN" b="0" i="1" dirty="0" smtClean="0">
                          <a:latin typeface="Cambria Math" panose="02040503050406030204" pitchFamily="18" charset="0"/>
                        </a:rPr>
                        <m:t>  </m:t>
                      </m:r>
                    </m:oMath>
                  </m:oMathPara>
                </a14:m>
                <a:endParaRPr lang="en-US" altLang="zh-CN"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𝑊</m:t>
                          </m:r>
                        </m:e>
                        <m:sub>
                          <m:r>
                            <a:rPr lang="en-US" altLang="zh-CN" b="0" i="1" dirty="0" smtClean="0">
                              <a:latin typeface="Cambria Math" panose="02040503050406030204" pitchFamily="18" charset="0"/>
                            </a:rPr>
                            <m:t>𝑅</m:t>
                          </m:r>
                        </m:sub>
                      </m:sSub>
                      <m:r>
                        <a:rPr lang="zh-CN" altLang="en-US" i="1" dirty="0" smtClean="0">
                          <a:latin typeface="Cambria Math" panose="02040503050406030204" pitchFamily="18" charset="0"/>
                        </a:rPr>
                        <m:t>：</m:t>
                      </m:r>
                      <m:r>
                        <a:rPr lang="zh-CN" altLang="en-US" i="1" dirty="0" smtClean="0">
                          <a:latin typeface="Cambria Math" panose="02040503050406030204" pitchFamily="18" charset="0"/>
                        </a:rPr>
                        <m:t> </m:t>
                      </m:r>
                      <m:r>
                        <m:rPr>
                          <m:sty m:val="p"/>
                        </m:rPr>
                        <a:rPr lang="el-GR" altLang="zh-CN" i="1" dirty="0" smtClean="0">
                          <a:latin typeface="Cambria Math" panose="02040503050406030204" pitchFamily="18" charset="0"/>
                          <a:ea typeface="Cambria Math" panose="02040503050406030204" pitchFamily="18" charset="0"/>
                        </a:rPr>
                        <m:t>Θ</m:t>
                      </m:r>
                      <m:r>
                        <a:rPr lang="en-US" altLang="zh-CN" i="1" dirty="0" smtClean="0">
                          <a:latin typeface="Cambria Math" panose="02040503050406030204" pitchFamily="18" charset="0"/>
                        </a:rPr>
                        <m:t>(</m:t>
                      </m:r>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𝑙𝑜𝑔</m:t>
                          </m:r>
                        </m:e>
                        <m:sup>
                          <m:r>
                            <a:rPr lang="en-US" altLang="zh-CN" b="0" i="1" dirty="0" smtClean="0">
                              <a:latin typeface="Cambria Math" panose="02040503050406030204" pitchFamily="18" charset="0"/>
                            </a:rPr>
                            <m:t>3</m:t>
                          </m:r>
                        </m:sup>
                      </m:sSup>
                      <m:r>
                        <a:rPr lang="en-US" altLang="zh-CN" b="0" i="1" dirty="0" smtClean="0">
                          <a:latin typeface="Cambria Math" panose="02040503050406030204" pitchFamily="18" charset="0"/>
                        </a:rPr>
                        <m:t>𝑛</m:t>
                      </m:r>
                      <m:r>
                        <a:rPr lang="en-US" altLang="zh-CN" i="1" dirty="0" smtClean="0">
                          <a:latin typeface="Cambria Math" panose="02040503050406030204" pitchFamily="18" charset="0"/>
                        </a:rPr>
                        <m:t>)</m:t>
                      </m:r>
                    </m:oMath>
                  </m:oMathPara>
                </a14:m>
                <a:endParaRPr lang="en-US" altLang="zh-CN" b="0" i="1" dirty="0">
                  <a:latin typeface="Cambria Math" panose="02040503050406030204" pitchFamily="18" charset="0"/>
                </a:endParaRPr>
              </a:p>
              <a:p>
                <a:pPr marL="285750" indent="-285750">
                  <a:lnSpc>
                    <a:spcPct val="150000"/>
                  </a:lnSpc>
                  <a:buFont typeface="Wingdings" panose="05000000000000000000" pitchFamily="2" charset="2"/>
                  <a:buChar char="l"/>
                </a:pPr>
                <a14:m>
                  <m:oMath xmlns:m="http://schemas.openxmlformats.org/officeDocument/2006/math">
                    <m:r>
                      <a:rPr lang="en-US" altLang="zh-CN" b="0" i="1" dirty="0" smtClean="0">
                        <a:latin typeface="Cambria Math" panose="02040503050406030204" pitchFamily="18" charset="0"/>
                      </a:rPr>
                      <m:t>𝑡h𝑒</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𝑚𝑎𝑥𝑖𝑚𝑢𝑚</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𝑒𝑟𝑟𝑜𝑟</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𝑜𝑓</m:t>
                    </m:r>
                    <m:r>
                      <a:rPr lang="en-US" altLang="zh-CN" b="0" i="1" dirty="0" smtClean="0">
                        <a:latin typeface="Cambria Math" panose="02040503050406030204" pitchFamily="18" charset="0"/>
                      </a:rPr>
                      <m:t> </m:t>
                    </m:r>
                  </m:oMath>
                </a14:m>
                <a:endParaRPr lang="en-US" altLang="zh-CN"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𝑎𝑛𝑠𝑤𝑒𝑟𝑖𝑛𝑔</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𝑎𝑛𝑦</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𝑞𝑢𝑒𝑟𝑦</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𝑖𝑛</m:t>
                      </m:r>
                      <m:r>
                        <a:rPr lang="en-US" altLang="zh-CN" b="0" i="1" dirty="0" smtClean="0">
                          <a:latin typeface="Cambria Math" panose="02040503050406030204" pitchFamily="18" charset="0"/>
                        </a:rPr>
                        <m:t>  </m:t>
                      </m:r>
                    </m:oMath>
                  </m:oMathPara>
                </a14:m>
                <a:endParaRPr lang="en-US" altLang="zh-CN"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𝑊</m:t>
                          </m:r>
                        </m:e>
                        <m:sub>
                          <m:r>
                            <a:rPr lang="en-US" altLang="zh-CN" b="0" i="1" dirty="0" smtClean="0">
                              <a:latin typeface="Cambria Math" panose="02040503050406030204" pitchFamily="18" charset="0"/>
                            </a:rPr>
                            <m:t>01</m:t>
                          </m:r>
                        </m:sub>
                      </m:sSub>
                      <m:r>
                        <a:rPr lang="zh-CN" altLang="en-US" i="1" dirty="0" smtClean="0">
                          <a:latin typeface="Cambria Math" panose="02040503050406030204" pitchFamily="18" charset="0"/>
                        </a:rPr>
                        <m:t>：</m:t>
                      </m:r>
                      <m:r>
                        <a:rPr lang="zh-CN" altLang="en-US" i="1" dirty="0" smtClean="0">
                          <a:latin typeface="Cambria Math" panose="02040503050406030204" pitchFamily="18" charset="0"/>
                        </a:rPr>
                        <m:t> </m:t>
                      </m:r>
                      <m:r>
                        <m:rPr>
                          <m:sty m:val="p"/>
                        </m:rPr>
                        <a:rPr lang="el-GR" altLang="zh-CN" i="1" dirty="0" smtClean="0">
                          <a:latin typeface="Cambria Math" panose="02040503050406030204" pitchFamily="18" charset="0"/>
                          <a:ea typeface="Cambria Math" panose="02040503050406030204" pitchFamily="18" charset="0"/>
                        </a:rPr>
                        <m:t>Θ</m:t>
                      </m:r>
                      <m:r>
                        <a:rPr lang="en-US" altLang="zh-CN" i="1" dirty="0" smtClean="0">
                          <a:latin typeface="Cambria Math" panose="02040503050406030204" pitchFamily="18" charset="0"/>
                        </a:rPr>
                        <m:t>(</m:t>
                      </m:r>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𝑙𝑜𝑔</m:t>
                          </m:r>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𝑛</m:t>
                      </m:r>
                      <m:r>
                        <a:rPr lang="en-US" altLang="zh-CN" i="1" dirty="0" smtClean="0">
                          <a:latin typeface="Cambria Math" panose="02040503050406030204" pitchFamily="18" charset="0"/>
                        </a:rPr>
                        <m:t>)</m:t>
                      </m:r>
                    </m:oMath>
                  </m:oMathPara>
                </a14:m>
                <a:endParaRPr lang="en-US" altLang="zh-CN" b="0" i="1" dirty="0">
                  <a:latin typeface="Cambria Math" panose="02040503050406030204" pitchFamily="18" charset="0"/>
                </a:endParaRPr>
              </a:p>
            </p:txBody>
          </p:sp>
        </mc:Choice>
        <mc:Fallback>
          <p:sp>
            <p:nvSpPr>
              <p:cNvPr id="8" name="文本框 7">
                <a:extLst>
                  <a:ext uri="{FF2B5EF4-FFF2-40B4-BE49-F238E27FC236}">
                    <a16:creationId xmlns:a16="http://schemas.microsoft.com/office/drawing/2014/main" id="{D6FB93D3-7B2C-0157-A327-6ABA3DFFCD8E}"/>
                  </a:ext>
                </a:extLst>
              </p:cNvPr>
              <p:cNvSpPr txBox="1">
                <a:spLocks noRot="1" noChangeAspect="1" noMove="1" noResize="1" noEditPoints="1" noAdjustHandles="1" noChangeArrowheads="1" noChangeShapeType="1" noTextEdit="1"/>
              </p:cNvSpPr>
              <p:nvPr/>
            </p:nvSpPr>
            <p:spPr>
              <a:xfrm>
                <a:off x="8436068" y="1251897"/>
                <a:ext cx="3084419" cy="3451842"/>
              </a:xfrm>
              <a:prstGeom prst="rect">
                <a:avLst/>
              </a:prstGeom>
              <a:blipFill>
                <a:blip r:embed="rId4"/>
                <a:stretch>
                  <a:fillRect l="-1383"/>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A957B057-49FA-7A88-644D-51A7B35DD224}"/>
              </a:ext>
            </a:extLst>
          </p:cNvPr>
          <p:cNvPicPr>
            <a:picLocks noChangeAspect="1"/>
          </p:cNvPicPr>
          <p:nvPr/>
        </p:nvPicPr>
        <p:blipFill>
          <a:blip r:embed="rId5"/>
          <a:stretch>
            <a:fillRect/>
          </a:stretch>
        </p:blipFill>
        <p:spPr>
          <a:xfrm>
            <a:off x="8489575" y="4866222"/>
            <a:ext cx="3332742" cy="544014"/>
          </a:xfrm>
          <a:prstGeom prst="rect">
            <a:avLst/>
          </a:prstGeom>
          <a:ln>
            <a:solidFill>
              <a:srgbClr val="FF0000"/>
            </a:solidFill>
          </a:ln>
        </p:spPr>
      </p:pic>
    </p:spTree>
    <p:extLst>
      <p:ext uri="{BB962C8B-B14F-4D97-AF65-F5344CB8AC3E}">
        <p14:creationId xmlns:p14="http://schemas.microsoft.com/office/powerpoint/2010/main" val="1079813696"/>
      </p:ext>
    </p:extLst>
  </p:cSld>
  <p:clrMapOvr>
    <a:masterClrMapping/>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77F40982-5627-8EC8-6B74-4ECA2C2F24EB}"/>
              </a:ext>
            </a:extLst>
          </p:cNvPr>
          <p:cNvSpPr>
            <a:spLocks noGrp="1"/>
          </p:cNvSpPr>
          <p:nvPr>
            <p:ph type="title"/>
          </p:nvPr>
        </p:nvSpPr>
        <p:spPr/>
        <p:txBody>
          <a:bodyPr/>
          <a:lstStyle/>
          <a:p>
            <a:r>
              <a:rPr lang="en-US" altLang="zh-CN" dirty="0"/>
              <a:t>Background</a:t>
            </a:r>
            <a:endParaRPr lang="zh-CN" altLang="en-US" dirty="0"/>
          </a:p>
        </p:txBody>
      </p:sp>
      <p:sp>
        <p:nvSpPr>
          <p:cNvPr id="2" name="文本框 1">
            <a:extLst>
              <a:ext uri="{FF2B5EF4-FFF2-40B4-BE49-F238E27FC236}">
                <a16:creationId xmlns:a16="http://schemas.microsoft.com/office/drawing/2014/main" id="{BC04F346-8D3D-9003-4510-F8EED26C3AC8}"/>
              </a:ext>
            </a:extLst>
          </p:cNvPr>
          <p:cNvSpPr txBox="1"/>
          <p:nvPr/>
        </p:nvSpPr>
        <p:spPr>
          <a:xfrm>
            <a:off x="669925" y="1218833"/>
            <a:ext cx="10168168" cy="458459"/>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b="1" dirty="0"/>
              <a:t>差分隐私下的批量查询响应问题</a:t>
            </a:r>
            <a:r>
              <a:rPr lang="zh-CN" altLang="en-US" dirty="0"/>
              <a:t>：一组查询（工作负载）在与数据库的一次交互中提交和回答。</a:t>
            </a:r>
          </a:p>
        </p:txBody>
      </p:sp>
      <p:sp>
        <p:nvSpPr>
          <p:cNvPr id="3" name="文本框 2">
            <a:extLst>
              <a:ext uri="{FF2B5EF4-FFF2-40B4-BE49-F238E27FC236}">
                <a16:creationId xmlns:a16="http://schemas.microsoft.com/office/drawing/2014/main" id="{F28F7850-61B5-C2B7-56C7-1E238F4F29B0}"/>
              </a:ext>
            </a:extLst>
          </p:cNvPr>
          <p:cNvSpPr txBox="1"/>
          <p:nvPr/>
        </p:nvSpPr>
        <p:spPr>
          <a:xfrm>
            <a:off x="963495" y="1803838"/>
            <a:ext cx="8887752" cy="873957"/>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t>如果底层数据库中元组的更改会影响两个查询的答案，则称两个</a:t>
            </a:r>
            <a:r>
              <a:rPr lang="zh-CN" altLang="en-US" dirty="0">
                <a:solidFill>
                  <a:srgbClr val="FF0000"/>
                </a:solidFill>
              </a:rPr>
              <a:t>查询相关</a:t>
            </a:r>
            <a:r>
              <a:rPr lang="zh-CN" altLang="en-US" dirty="0"/>
              <a:t>；</a:t>
            </a:r>
            <a:endParaRPr lang="en-US" altLang="zh-CN" dirty="0"/>
          </a:p>
          <a:p>
            <a:pPr marL="285750" indent="-285750">
              <a:lnSpc>
                <a:spcPct val="150000"/>
              </a:lnSpc>
              <a:buFont typeface="Wingdings" panose="05000000000000000000" pitchFamily="2" charset="2"/>
              <a:buChar char="l"/>
            </a:pPr>
            <a:r>
              <a:rPr lang="zh-CN" altLang="en-US" dirty="0"/>
              <a:t>询问相关查询会导致次优结果，因为</a:t>
            </a:r>
            <a:r>
              <a:rPr lang="zh-CN" altLang="en-US" dirty="0">
                <a:solidFill>
                  <a:srgbClr val="FF0000"/>
                </a:solidFill>
              </a:rPr>
              <a:t>相关性会增加敏感度</a:t>
            </a:r>
            <a:r>
              <a:rPr lang="zh-CN" altLang="en-US" dirty="0"/>
              <a:t>，从而增加噪声的大小。</a:t>
            </a:r>
          </a:p>
        </p:txBody>
      </p:sp>
      <p:sp>
        <p:nvSpPr>
          <p:cNvPr id="4" name="文本框 3">
            <a:extLst>
              <a:ext uri="{FF2B5EF4-FFF2-40B4-BE49-F238E27FC236}">
                <a16:creationId xmlns:a16="http://schemas.microsoft.com/office/drawing/2014/main" id="{D6389F1C-7D2F-8FE3-8183-8B4CAFC5A754}"/>
              </a:ext>
            </a:extLst>
          </p:cNvPr>
          <p:cNvSpPr txBox="1"/>
          <p:nvPr/>
        </p:nvSpPr>
        <p:spPr>
          <a:xfrm>
            <a:off x="669925" y="2854881"/>
            <a:ext cx="5974713"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a:t>本文提出的方法：</a:t>
            </a:r>
            <a:r>
              <a:rPr lang="zh-CN" altLang="en-US" b="1" dirty="0"/>
              <a:t>矩阵机制 </a:t>
            </a:r>
            <a:r>
              <a:rPr lang="en-US" altLang="zh-CN" b="1" dirty="0"/>
              <a:t>Matrix Mechanism (MM).</a:t>
            </a:r>
            <a:endParaRPr lang="zh-CN" altLang="en-US" b="1" dirty="0"/>
          </a:p>
        </p:txBody>
      </p:sp>
      <p:pic>
        <p:nvPicPr>
          <p:cNvPr id="6" name="图片 5">
            <a:extLst>
              <a:ext uri="{FF2B5EF4-FFF2-40B4-BE49-F238E27FC236}">
                <a16:creationId xmlns:a16="http://schemas.microsoft.com/office/drawing/2014/main" id="{183351BF-F695-9DDF-1AB6-DAC5470E84D3}"/>
              </a:ext>
            </a:extLst>
          </p:cNvPr>
          <p:cNvPicPr>
            <a:picLocks noChangeAspect="1"/>
          </p:cNvPicPr>
          <p:nvPr/>
        </p:nvPicPr>
        <p:blipFill>
          <a:blip r:embed="rId3"/>
          <a:stretch>
            <a:fillRect/>
          </a:stretch>
        </p:blipFill>
        <p:spPr>
          <a:xfrm>
            <a:off x="1531790" y="3678299"/>
            <a:ext cx="9392133" cy="2362321"/>
          </a:xfrm>
          <a:prstGeom prst="rect">
            <a:avLst/>
          </a:prstGeom>
        </p:spPr>
      </p:pic>
      <p:sp>
        <p:nvSpPr>
          <p:cNvPr id="7" name="文本框 6">
            <a:extLst>
              <a:ext uri="{FF2B5EF4-FFF2-40B4-BE49-F238E27FC236}">
                <a16:creationId xmlns:a16="http://schemas.microsoft.com/office/drawing/2014/main" id="{E1B0910A-085B-91DB-37FE-3185862979DD}"/>
              </a:ext>
            </a:extLst>
          </p:cNvPr>
          <p:cNvSpPr txBox="1"/>
          <p:nvPr/>
        </p:nvSpPr>
        <p:spPr>
          <a:xfrm>
            <a:off x="7642503" y="2854881"/>
            <a:ext cx="3877985"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t>使噪声分布适应所提供查询的属性，</a:t>
            </a:r>
            <a:endParaRPr lang="en-US" altLang="zh-CN" dirty="0"/>
          </a:p>
          <a:p>
            <a:r>
              <a:rPr lang="zh-CN" altLang="en-US" dirty="0"/>
              <a:t>保证隐私保护的同时提高准确性。</a:t>
            </a:r>
          </a:p>
        </p:txBody>
      </p:sp>
    </p:spTree>
    <p:extLst>
      <p:ext uri="{BB962C8B-B14F-4D97-AF65-F5344CB8AC3E}">
        <p14:creationId xmlns:p14="http://schemas.microsoft.com/office/powerpoint/2010/main" val="282129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314EFB-D121-8D0E-9E72-BA6044B85EEE}"/>
              </a:ext>
            </a:extLst>
          </p:cNvPr>
          <p:cNvSpPr>
            <a:spLocks noGrp="1"/>
          </p:cNvSpPr>
          <p:nvPr>
            <p:ph type="title"/>
          </p:nvPr>
        </p:nvSpPr>
        <p:spPr/>
        <p:txBody>
          <a:bodyPr>
            <a:normAutofit/>
          </a:bodyPr>
          <a:lstStyle/>
          <a:p>
            <a:r>
              <a:rPr lang="zh-CN" altLang="en-US" sz="3600" dirty="0"/>
              <a:t>最优策略选择</a:t>
            </a:r>
          </a:p>
        </p:txBody>
      </p:sp>
      <p:sp>
        <p:nvSpPr>
          <p:cNvPr id="3" name="灯片编号占位符 2">
            <a:extLst>
              <a:ext uri="{FF2B5EF4-FFF2-40B4-BE49-F238E27FC236}">
                <a16:creationId xmlns:a16="http://schemas.microsoft.com/office/drawing/2014/main" id="{93083333-E570-E8B2-BF84-3ABC4E30C342}"/>
              </a:ext>
            </a:extLst>
          </p:cNvPr>
          <p:cNvSpPr>
            <a:spLocks noGrp="1"/>
          </p:cNvSpPr>
          <p:nvPr>
            <p:ph type="sldNum" sz="quarter" idx="12"/>
          </p:nvPr>
        </p:nvSpPr>
        <p:spPr/>
        <p:txBody>
          <a:bodyPr/>
          <a:lstStyle/>
          <a:p>
            <a:fld id="{5DD3DB80-B894-403A-B48E-6FDC1A72010E}" type="slidenum">
              <a:rPr lang="zh-CN" altLang="en-US" smtClean="0"/>
              <a:t>20</a:t>
            </a:fld>
            <a:endParaRPr lang="zh-CN" alt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C07FAF4-5EA5-97A6-B605-D03ECD0B6B0C}"/>
                  </a:ext>
                </a:extLst>
              </p:cNvPr>
              <p:cNvSpPr txBox="1"/>
              <p:nvPr/>
            </p:nvSpPr>
            <p:spPr>
              <a:xfrm>
                <a:off x="669925" y="1123054"/>
                <a:ext cx="10850562" cy="128945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问题定义</a:t>
                </a:r>
                <a:r>
                  <a:rPr lang="en-US" altLang="zh-CN" dirty="0"/>
                  <a:t>1</a:t>
                </a:r>
                <a:r>
                  <a:rPr lang="zh-CN" altLang="en-US" dirty="0"/>
                  <a:t>：</a:t>
                </a:r>
                <a:endParaRPr lang="en-US" altLang="zh-CN" dirty="0"/>
              </a:p>
              <a:p>
                <a:pPr>
                  <a:lnSpc>
                    <a:spcPct val="150000"/>
                  </a:lnSpc>
                </a:pPr>
                <a:r>
                  <a:rPr lang="en-US" altLang="zh-CN" dirty="0"/>
                  <a:t>    </a:t>
                </a:r>
                <a:r>
                  <a:rPr lang="en-US" altLang="zh-CN" b="1" dirty="0"/>
                  <a:t>MinError</a:t>
                </a:r>
                <a:r>
                  <a:rPr lang="zh-CN" altLang="en-US" dirty="0"/>
                  <a:t>（最小误差）：给定一个查询工作负载</a:t>
                </a:r>
                <a:r>
                  <a:rPr lang="en-US" altLang="zh-CN" dirty="0"/>
                  <a:t>W</a:t>
                </a:r>
                <a:r>
                  <a:rPr lang="zh-CN" altLang="en-US" dirty="0"/>
                  <a:t>和一个差分隐私算法</a:t>
                </a:r>
                <a14:m>
                  <m:oMath xmlns:m="http://schemas.openxmlformats.org/officeDocument/2006/math">
                    <m:r>
                      <a:rPr lang="zh-CN" altLang="en-US" i="1" smtClean="0">
                        <a:latin typeface="Cambria Math" panose="02040503050406030204" pitchFamily="18" charset="0"/>
                      </a:rPr>
                      <m:t>𝒦</m:t>
                    </m:r>
                  </m:oMath>
                </a14:m>
                <a:r>
                  <a:rPr lang="zh-CN" altLang="en-US" dirty="0"/>
                  <a:t>，找到支撑</a:t>
                </a:r>
                <a:r>
                  <a:rPr lang="en-US" altLang="zh-CN" dirty="0"/>
                  <a:t>W</a:t>
                </a:r>
                <a:r>
                  <a:rPr lang="zh-CN" altLang="en-US" dirty="0"/>
                  <a:t>且最小化总误差</a:t>
                </a:r>
                <a:r>
                  <a:rPr lang="en-US" altLang="zh-CN" dirty="0"/>
                  <a:t>		                                                </a:t>
                </a:r>
                <a:r>
                  <a:rPr lang="zh-CN" altLang="en-US" dirty="0"/>
                  <a:t>的查询策略</a:t>
                </a:r>
                <a:r>
                  <a:rPr lang="en-US" altLang="zh-CN" dirty="0"/>
                  <a:t>A</a:t>
                </a:r>
                <a:r>
                  <a:rPr lang="zh-CN" altLang="en-US" dirty="0"/>
                  <a:t>。</a:t>
                </a:r>
              </a:p>
            </p:txBody>
          </p:sp>
        </mc:Choice>
        <mc:Fallback xmlns="">
          <p:sp>
            <p:nvSpPr>
              <p:cNvPr id="4" name="文本框 3">
                <a:extLst>
                  <a:ext uri="{FF2B5EF4-FFF2-40B4-BE49-F238E27FC236}">
                    <a16:creationId xmlns:a16="http://schemas.microsoft.com/office/drawing/2014/main" id="{2C07FAF4-5EA5-97A6-B605-D03ECD0B6B0C}"/>
                  </a:ext>
                </a:extLst>
              </p:cNvPr>
              <p:cNvSpPr txBox="1">
                <a:spLocks noRot="1" noChangeAspect="1" noMove="1" noResize="1" noEditPoints="1" noAdjustHandles="1" noChangeArrowheads="1" noChangeShapeType="1" noTextEdit="1"/>
              </p:cNvSpPr>
              <p:nvPr/>
            </p:nvSpPr>
            <p:spPr>
              <a:xfrm>
                <a:off x="669925" y="1123054"/>
                <a:ext cx="10850562" cy="1289456"/>
              </a:xfrm>
              <a:prstGeom prst="rect">
                <a:avLst/>
              </a:prstGeom>
              <a:blipFill>
                <a:blip r:embed="rId3"/>
                <a:stretch>
                  <a:fillRect l="-393" b="-660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1672861-0A1F-F3DB-6D90-096798AE9FCE}"/>
              </a:ext>
            </a:extLst>
          </p:cNvPr>
          <p:cNvPicPr>
            <a:picLocks noChangeAspect="1"/>
          </p:cNvPicPr>
          <p:nvPr/>
        </p:nvPicPr>
        <p:blipFill>
          <a:blip r:embed="rId4"/>
          <a:stretch>
            <a:fillRect/>
          </a:stretch>
        </p:blipFill>
        <p:spPr>
          <a:xfrm>
            <a:off x="3557994" y="2057279"/>
            <a:ext cx="2032104" cy="298465"/>
          </a:xfrm>
          <a:prstGeom prst="rect">
            <a:avLst/>
          </a:prstGeom>
        </p:spPr>
      </p:pic>
      <p:sp>
        <p:nvSpPr>
          <p:cNvPr id="7" name="文本框 6">
            <a:extLst>
              <a:ext uri="{FF2B5EF4-FFF2-40B4-BE49-F238E27FC236}">
                <a16:creationId xmlns:a16="http://schemas.microsoft.com/office/drawing/2014/main" id="{78A8268B-6E52-800C-3399-B335ED3CD06E}"/>
              </a:ext>
            </a:extLst>
          </p:cNvPr>
          <p:cNvSpPr txBox="1"/>
          <p:nvPr/>
        </p:nvSpPr>
        <p:spPr>
          <a:xfrm>
            <a:off x="669925" y="2526619"/>
            <a:ext cx="6192721"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a:t>该问题是</a:t>
            </a:r>
            <a:r>
              <a:rPr lang="zh-CN" altLang="en-US" dirty="0">
                <a:solidFill>
                  <a:srgbClr val="FF0000"/>
                </a:solidFill>
              </a:rPr>
              <a:t>非凸</a:t>
            </a:r>
            <a:r>
              <a:rPr lang="zh-CN" altLang="en-US" dirty="0"/>
              <a:t>的：</a:t>
            </a:r>
            <a:r>
              <a:rPr lang="en-US" altLang="zh-CN" dirty="0"/>
              <a:t>W</a:t>
            </a:r>
            <a:r>
              <a:rPr lang="zh-CN" altLang="en-US" dirty="0"/>
              <a:t>和</a:t>
            </a:r>
            <a:r>
              <a:rPr lang="en-US" altLang="zh-CN" dirty="0"/>
              <a:t>-W</a:t>
            </a:r>
            <a:r>
              <a:rPr lang="zh-CN" altLang="en-US" dirty="0"/>
              <a:t>支撑</a:t>
            </a:r>
            <a:r>
              <a:rPr lang="en-US" altLang="zh-CN" dirty="0"/>
              <a:t>W</a:t>
            </a:r>
            <a:r>
              <a:rPr lang="zh-CN" altLang="en-US" dirty="0"/>
              <a:t>，但</a:t>
            </a:r>
            <a:r>
              <a:rPr lang="en-US" altLang="zh-CN" dirty="0"/>
              <a:t>0=W+(-W)</a:t>
            </a:r>
            <a:r>
              <a:rPr lang="zh-CN" altLang="en-US" dirty="0"/>
              <a:t>不支撑。</a:t>
            </a:r>
          </a:p>
        </p:txBody>
      </p:sp>
      <p:sp>
        <p:nvSpPr>
          <p:cNvPr id="8" name="文本框 7">
            <a:extLst>
              <a:ext uri="{FF2B5EF4-FFF2-40B4-BE49-F238E27FC236}">
                <a16:creationId xmlns:a16="http://schemas.microsoft.com/office/drawing/2014/main" id="{B95E4FD0-7EC0-E393-01DB-C45262F5FD91}"/>
              </a:ext>
            </a:extLst>
          </p:cNvPr>
          <p:cNvSpPr txBox="1"/>
          <p:nvPr/>
        </p:nvSpPr>
        <p:spPr>
          <a:xfrm>
            <a:off x="669925" y="3013225"/>
            <a:ext cx="2781531"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b="1" dirty="0"/>
              <a:t>形式化最小化误差问题</a:t>
            </a:r>
          </a:p>
        </p:txBody>
      </p:sp>
      <p:sp>
        <p:nvSpPr>
          <p:cNvPr id="9" name="文本框 8">
            <a:extLst>
              <a:ext uri="{FF2B5EF4-FFF2-40B4-BE49-F238E27FC236}">
                <a16:creationId xmlns:a16="http://schemas.microsoft.com/office/drawing/2014/main" id="{3AD96DB1-51E1-4D34-8126-765373638CFE}"/>
              </a:ext>
            </a:extLst>
          </p:cNvPr>
          <p:cNvSpPr txBox="1"/>
          <p:nvPr/>
        </p:nvSpPr>
        <p:spPr>
          <a:xfrm>
            <a:off x="1043275" y="3633052"/>
            <a:ext cx="6378669" cy="369332"/>
          </a:xfrm>
          <a:prstGeom prst="rect">
            <a:avLst/>
          </a:prstGeom>
          <a:noFill/>
        </p:spPr>
        <p:txBody>
          <a:bodyPr wrap="none" rtlCol="0">
            <a:spAutoFit/>
          </a:bodyPr>
          <a:lstStyle/>
          <a:p>
            <a:r>
              <a:rPr lang="zh-CN" altLang="en-US" dirty="0"/>
              <a:t>差分隐私下的</a:t>
            </a:r>
            <a:r>
              <a:rPr lang="en-US" altLang="zh-CN" dirty="0"/>
              <a:t>MinError</a:t>
            </a:r>
            <a:r>
              <a:rPr lang="zh-CN" altLang="en-US" dirty="0"/>
              <a:t>问题可以表示为具有</a:t>
            </a:r>
            <a:r>
              <a:rPr lang="zh-CN" altLang="en-US" dirty="0">
                <a:solidFill>
                  <a:srgbClr val="FF0000"/>
                </a:solidFill>
              </a:rPr>
              <a:t>秩约束的半定规划</a:t>
            </a:r>
          </a:p>
        </p:txBody>
      </p:sp>
      <p:sp>
        <p:nvSpPr>
          <p:cNvPr id="10" name="文本框 9">
            <a:extLst>
              <a:ext uri="{FF2B5EF4-FFF2-40B4-BE49-F238E27FC236}">
                <a16:creationId xmlns:a16="http://schemas.microsoft.com/office/drawing/2014/main" id="{7B9F32F6-6AC6-8B9E-11F3-17CCF17109F4}"/>
              </a:ext>
            </a:extLst>
          </p:cNvPr>
          <p:cNvSpPr txBox="1"/>
          <p:nvPr/>
        </p:nvSpPr>
        <p:spPr>
          <a:xfrm>
            <a:off x="8195982" y="3429000"/>
            <a:ext cx="3324505" cy="2639184"/>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lnSpc>
                <a:spcPct val="150000"/>
              </a:lnSpc>
              <a:buFont typeface="Wingdings" panose="05000000000000000000" pitchFamily="2" charset="2"/>
              <a:buChar char="n"/>
            </a:pPr>
            <a:r>
              <a:rPr lang="zh-CN" altLang="en-US" sz="1400" dirty="0"/>
              <a:t>秩约束半定规划：</a:t>
            </a:r>
            <a:endParaRPr lang="en-US" altLang="zh-CN" sz="1400" dirty="0"/>
          </a:p>
          <a:p>
            <a:pPr>
              <a:lnSpc>
                <a:spcPct val="150000"/>
              </a:lnSpc>
            </a:pPr>
            <a:r>
              <a:rPr lang="zh-CN" altLang="en-US" sz="1400" dirty="0"/>
              <a:t>半定规划是线性规划的一种推广，其是一个</a:t>
            </a:r>
            <a:r>
              <a:rPr lang="zh-CN" altLang="en-US" sz="1400" dirty="0">
                <a:solidFill>
                  <a:schemeClr val="accent2"/>
                </a:solidFill>
              </a:rPr>
              <a:t>非光滑凸优化问题</a:t>
            </a:r>
            <a:r>
              <a:rPr lang="zh-CN" altLang="en-US" sz="1400" dirty="0"/>
              <a:t>。秩约束是指矩阵变量的秩被约束在某个范围内。半定指的是矩阵的特征值非负，即半正定矩阵。在半定规划中，约束条件是对称矩阵的仿射组合半正定，即矩阵的线性组合是半正定矩阵。</a:t>
            </a:r>
          </a:p>
        </p:txBody>
      </p:sp>
      <p:pic>
        <p:nvPicPr>
          <p:cNvPr id="12" name="图片 11">
            <a:extLst>
              <a:ext uri="{FF2B5EF4-FFF2-40B4-BE49-F238E27FC236}">
                <a16:creationId xmlns:a16="http://schemas.microsoft.com/office/drawing/2014/main" id="{521F4BAD-F890-3DE5-8037-DB66C4B6B89A}"/>
              </a:ext>
            </a:extLst>
          </p:cNvPr>
          <p:cNvPicPr>
            <a:picLocks noChangeAspect="1"/>
          </p:cNvPicPr>
          <p:nvPr/>
        </p:nvPicPr>
        <p:blipFill>
          <a:blip r:embed="rId5"/>
          <a:stretch>
            <a:fillRect/>
          </a:stretch>
        </p:blipFill>
        <p:spPr>
          <a:xfrm>
            <a:off x="1877665" y="4445491"/>
            <a:ext cx="5613689" cy="1460575"/>
          </a:xfrm>
          <a:prstGeom prst="rect">
            <a:avLst/>
          </a:prstGeom>
        </p:spPr>
      </p:pic>
      <p:sp>
        <p:nvSpPr>
          <p:cNvPr id="5" name="矩形 4">
            <a:extLst>
              <a:ext uri="{FF2B5EF4-FFF2-40B4-BE49-F238E27FC236}">
                <a16:creationId xmlns:a16="http://schemas.microsoft.com/office/drawing/2014/main" id="{205D3B2A-71D4-3773-BE5C-B3F17F117405}"/>
              </a:ext>
            </a:extLst>
          </p:cNvPr>
          <p:cNvSpPr/>
          <p:nvPr/>
        </p:nvSpPr>
        <p:spPr>
          <a:xfrm>
            <a:off x="3946712" y="5049371"/>
            <a:ext cx="1418664" cy="2420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69AA1AFB-38B5-FB78-16B4-CB45C3933028}"/>
              </a:ext>
            </a:extLst>
          </p:cNvPr>
          <p:cNvSpPr txBox="1"/>
          <p:nvPr/>
        </p:nvSpPr>
        <p:spPr>
          <a:xfrm>
            <a:off x="7348818" y="2355744"/>
            <a:ext cx="4171669" cy="87395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lnSpc>
                <a:spcPct val="150000"/>
              </a:lnSpc>
              <a:buFont typeface="Wingdings" panose="05000000000000000000" pitchFamily="2" charset="2"/>
              <a:buChar char="Ø"/>
            </a:pPr>
            <a:r>
              <a:rPr lang="zh-CN" altLang="en-US" dirty="0"/>
              <a:t>半定规划是在满足矩阵不等式的条件下极小化一个线性函数的优化问题。</a:t>
            </a:r>
          </a:p>
        </p:txBody>
      </p:sp>
    </p:spTree>
    <p:extLst>
      <p:ext uri="{BB962C8B-B14F-4D97-AF65-F5344CB8AC3E}">
        <p14:creationId xmlns:p14="http://schemas.microsoft.com/office/powerpoint/2010/main" val="2374508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anim calcmode="lin" valueType="num">
                                      <p:cBhvr>
                                        <p:cTn id="18" dur="500" fill="hold"/>
                                        <p:tgtEl>
                                          <p:spTgt spid="9"/>
                                        </p:tgtEl>
                                        <p:attrNameLst>
                                          <p:attrName>ppt_x</p:attrName>
                                        </p:attrNameLst>
                                      </p:cBhvr>
                                      <p:tavLst>
                                        <p:tav tm="0">
                                          <p:val>
                                            <p:strVal val="#ppt_x"/>
                                          </p:val>
                                        </p:tav>
                                        <p:tav tm="100000">
                                          <p:val>
                                            <p:strVal val="#ppt_x"/>
                                          </p:val>
                                        </p:tav>
                                      </p:tavLst>
                                    </p:anim>
                                    <p:anim calcmode="lin" valueType="num">
                                      <p:cBhvr>
                                        <p:cTn id="19" dur="5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anim calcmode="lin" valueType="num">
                                      <p:cBhvr>
                                        <p:cTn id="23" dur="500" fill="hold"/>
                                        <p:tgtEl>
                                          <p:spTgt spid="12"/>
                                        </p:tgtEl>
                                        <p:attrNameLst>
                                          <p:attrName>ppt_x</p:attrName>
                                        </p:attrNameLst>
                                      </p:cBhvr>
                                      <p:tavLst>
                                        <p:tav tm="0">
                                          <p:val>
                                            <p:strVal val="#ppt_x"/>
                                          </p:val>
                                        </p:tav>
                                        <p:tav tm="100000">
                                          <p:val>
                                            <p:strVal val="#ppt_x"/>
                                          </p:val>
                                        </p:tav>
                                      </p:tavLst>
                                    </p:anim>
                                    <p:anim calcmode="lin" valueType="num">
                                      <p:cBhvr>
                                        <p:cTn id="24"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anim calcmode="lin" valueType="num">
                                      <p:cBhvr>
                                        <p:cTn id="38" dur="500" fill="hold"/>
                                        <p:tgtEl>
                                          <p:spTgt spid="5"/>
                                        </p:tgtEl>
                                        <p:attrNameLst>
                                          <p:attrName>ppt_x</p:attrName>
                                        </p:attrNameLst>
                                      </p:cBhvr>
                                      <p:tavLst>
                                        <p:tav tm="0">
                                          <p:val>
                                            <p:strVal val="#ppt_x"/>
                                          </p:val>
                                        </p:tav>
                                        <p:tav tm="100000">
                                          <p:val>
                                            <p:strVal val="#ppt_x"/>
                                          </p:val>
                                        </p:tav>
                                      </p:tavLst>
                                    </p:anim>
                                    <p:anim calcmode="lin" valueType="num">
                                      <p:cBhvr>
                                        <p:cTn id="3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5"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8294E-F73B-5044-09F9-564B6A1EE4DA}"/>
              </a:ext>
            </a:extLst>
          </p:cNvPr>
          <p:cNvSpPr>
            <a:spLocks noGrp="1"/>
          </p:cNvSpPr>
          <p:nvPr>
            <p:ph type="title"/>
          </p:nvPr>
        </p:nvSpPr>
        <p:spPr/>
        <p:txBody>
          <a:bodyPr>
            <a:normAutofit/>
          </a:bodyPr>
          <a:lstStyle/>
          <a:p>
            <a:r>
              <a:rPr lang="zh-CN" altLang="en-US" sz="3600" dirty="0"/>
              <a:t>最优策略选择</a:t>
            </a:r>
          </a:p>
        </p:txBody>
      </p:sp>
      <p:sp>
        <p:nvSpPr>
          <p:cNvPr id="3" name="灯片编号占位符 2">
            <a:extLst>
              <a:ext uri="{FF2B5EF4-FFF2-40B4-BE49-F238E27FC236}">
                <a16:creationId xmlns:a16="http://schemas.microsoft.com/office/drawing/2014/main" id="{DDCA9908-9935-2F5C-9818-509304ED7A51}"/>
              </a:ext>
            </a:extLst>
          </p:cNvPr>
          <p:cNvSpPr>
            <a:spLocks noGrp="1"/>
          </p:cNvSpPr>
          <p:nvPr>
            <p:ph type="sldNum" sz="quarter" idx="12"/>
          </p:nvPr>
        </p:nvSpPr>
        <p:spPr/>
        <p:txBody>
          <a:bodyPr/>
          <a:lstStyle/>
          <a:p>
            <a:fld id="{5DD3DB80-B894-403A-B48E-6FDC1A72010E}" type="slidenum">
              <a:rPr lang="zh-CN" altLang="en-US" smtClean="0"/>
              <a:t>21</a:t>
            </a:fld>
            <a:endParaRPr lang="zh-CN" altLang="en-US"/>
          </a:p>
        </p:txBody>
      </p:sp>
      <p:pic>
        <p:nvPicPr>
          <p:cNvPr id="5" name="图片 4">
            <a:extLst>
              <a:ext uri="{FF2B5EF4-FFF2-40B4-BE49-F238E27FC236}">
                <a16:creationId xmlns:a16="http://schemas.microsoft.com/office/drawing/2014/main" id="{07FAA397-20ED-97CE-1C77-DF64C2D8D620}"/>
              </a:ext>
            </a:extLst>
          </p:cNvPr>
          <p:cNvPicPr>
            <a:picLocks noChangeAspect="1"/>
          </p:cNvPicPr>
          <p:nvPr/>
        </p:nvPicPr>
        <p:blipFill>
          <a:blip r:embed="rId3"/>
          <a:stretch>
            <a:fillRect/>
          </a:stretch>
        </p:blipFill>
        <p:spPr>
          <a:xfrm>
            <a:off x="669925" y="1238751"/>
            <a:ext cx="5562886" cy="4527783"/>
          </a:xfrm>
          <a:prstGeom prst="rect">
            <a:avLst/>
          </a:prstGeom>
        </p:spPr>
      </p:pic>
      <p:pic>
        <p:nvPicPr>
          <p:cNvPr id="8" name="图片 7">
            <a:extLst>
              <a:ext uri="{FF2B5EF4-FFF2-40B4-BE49-F238E27FC236}">
                <a16:creationId xmlns:a16="http://schemas.microsoft.com/office/drawing/2014/main" id="{8D6350F8-8089-BD19-16A1-4B665F96A9BA}"/>
              </a:ext>
            </a:extLst>
          </p:cNvPr>
          <p:cNvPicPr>
            <a:picLocks noChangeAspect="1"/>
          </p:cNvPicPr>
          <p:nvPr/>
        </p:nvPicPr>
        <p:blipFill>
          <a:blip r:embed="rId4"/>
          <a:stretch>
            <a:fillRect/>
          </a:stretch>
        </p:blipFill>
        <p:spPr>
          <a:xfrm>
            <a:off x="6401407" y="3051174"/>
            <a:ext cx="5119080" cy="2739055"/>
          </a:xfrm>
          <a:prstGeom prst="rect">
            <a:avLst/>
          </a:prstGeom>
        </p:spPr>
      </p:pic>
      <p:pic>
        <p:nvPicPr>
          <p:cNvPr id="12" name="图片 11">
            <a:extLst>
              <a:ext uri="{FF2B5EF4-FFF2-40B4-BE49-F238E27FC236}">
                <a16:creationId xmlns:a16="http://schemas.microsoft.com/office/drawing/2014/main" id="{12CFFC3D-DFB2-0BB6-742F-CAA78971C697}"/>
              </a:ext>
            </a:extLst>
          </p:cNvPr>
          <p:cNvPicPr>
            <a:picLocks noChangeAspect="1"/>
          </p:cNvPicPr>
          <p:nvPr/>
        </p:nvPicPr>
        <p:blipFill>
          <a:blip r:embed="rId5"/>
          <a:stretch>
            <a:fillRect/>
          </a:stretch>
        </p:blipFill>
        <p:spPr>
          <a:xfrm>
            <a:off x="6460621" y="1238751"/>
            <a:ext cx="5059866" cy="1345832"/>
          </a:xfrm>
          <a:prstGeom prst="rect">
            <a:avLst/>
          </a:prstGeom>
        </p:spPr>
      </p:pic>
      <p:sp>
        <p:nvSpPr>
          <p:cNvPr id="4" name="文本框 3">
            <a:extLst>
              <a:ext uri="{FF2B5EF4-FFF2-40B4-BE49-F238E27FC236}">
                <a16:creationId xmlns:a16="http://schemas.microsoft.com/office/drawing/2014/main" id="{F9A73CDF-378B-FF7F-908B-DD86592F4427}"/>
              </a:ext>
            </a:extLst>
          </p:cNvPr>
          <p:cNvSpPr txBox="1"/>
          <p:nvPr/>
        </p:nvSpPr>
        <p:spPr>
          <a:xfrm>
            <a:off x="3247465" y="3502642"/>
            <a:ext cx="1338828" cy="369332"/>
          </a:xfrm>
          <a:prstGeom prst="rect">
            <a:avLst/>
          </a:prstGeom>
          <a:noFill/>
        </p:spPr>
        <p:txBody>
          <a:bodyPr wrap="none" rtlCol="0">
            <a:spAutoFit/>
          </a:bodyPr>
          <a:lstStyle/>
          <a:p>
            <a:r>
              <a:rPr lang="zh-CN" altLang="en-US" dirty="0">
                <a:solidFill>
                  <a:schemeClr val="accent2"/>
                </a:solidFill>
              </a:rPr>
              <a:t>矩阵半正定</a:t>
            </a:r>
          </a:p>
        </p:txBody>
      </p:sp>
    </p:spTree>
    <p:extLst>
      <p:ext uri="{BB962C8B-B14F-4D97-AF65-F5344CB8AC3E}">
        <p14:creationId xmlns:p14="http://schemas.microsoft.com/office/powerpoint/2010/main" val="2538862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85C0D-AD10-AE05-9153-0DA2D9438EEE}"/>
              </a:ext>
            </a:extLst>
          </p:cNvPr>
          <p:cNvSpPr>
            <a:spLocks noGrp="1"/>
          </p:cNvSpPr>
          <p:nvPr>
            <p:ph type="title"/>
          </p:nvPr>
        </p:nvSpPr>
        <p:spPr/>
        <p:txBody>
          <a:bodyPr>
            <a:normAutofit/>
          </a:bodyPr>
          <a:lstStyle/>
          <a:p>
            <a:r>
              <a:rPr lang="zh-CN" altLang="en-US" sz="3600" dirty="0"/>
              <a:t>最优策略选择</a:t>
            </a:r>
          </a:p>
        </p:txBody>
      </p:sp>
      <p:sp>
        <p:nvSpPr>
          <p:cNvPr id="3" name="灯片编号占位符 2">
            <a:extLst>
              <a:ext uri="{FF2B5EF4-FFF2-40B4-BE49-F238E27FC236}">
                <a16:creationId xmlns:a16="http://schemas.microsoft.com/office/drawing/2014/main" id="{BBCC5BAD-0298-6DE4-4EF5-DEC5569B1E73}"/>
              </a:ext>
            </a:extLst>
          </p:cNvPr>
          <p:cNvSpPr>
            <a:spLocks noGrp="1"/>
          </p:cNvSpPr>
          <p:nvPr>
            <p:ph type="sldNum" sz="quarter" idx="12"/>
          </p:nvPr>
        </p:nvSpPr>
        <p:spPr/>
        <p:txBody>
          <a:bodyPr/>
          <a:lstStyle/>
          <a:p>
            <a:fld id="{5DD3DB80-B894-403A-B48E-6FDC1A72010E}" type="slidenum">
              <a:rPr lang="zh-CN" altLang="en-US" smtClean="0"/>
              <a:t>22</a:t>
            </a:fld>
            <a:endParaRPr lang="zh-CN" alt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1BF729F-37DF-6D91-1A78-74DFB9ECAD86}"/>
                  </a:ext>
                </a:extLst>
              </p:cNvPr>
              <p:cNvSpPr txBox="1"/>
              <p:nvPr/>
            </p:nvSpPr>
            <p:spPr>
              <a:xfrm>
                <a:off x="669924" y="1153740"/>
                <a:ext cx="10850562" cy="128945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问题定义</a:t>
                </a:r>
                <a:r>
                  <a:rPr lang="en-US" altLang="zh-CN" dirty="0"/>
                  <a:t>2</a:t>
                </a:r>
                <a:r>
                  <a:rPr lang="zh-CN" altLang="en-US" dirty="0"/>
                  <a:t>：</a:t>
                </a:r>
                <a:endParaRPr lang="en-US" altLang="zh-CN" dirty="0"/>
              </a:p>
              <a:p>
                <a:pPr>
                  <a:lnSpc>
                    <a:spcPct val="150000"/>
                  </a:lnSpc>
                </a:pPr>
                <a:r>
                  <a:rPr lang="en-US" altLang="zh-CN" dirty="0"/>
                  <a:t>    </a:t>
                </a:r>
                <a:r>
                  <a:rPr lang="zh-CN" altLang="en-US" b="1" dirty="0"/>
                  <a:t>最小化</a:t>
                </a:r>
                <a14:m>
                  <m:oMath xmlns:m="http://schemas.openxmlformats.org/officeDocument/2006/math">
                    <m:r>
                      <a:rPr lang="zh-CN" altLang="en-US" b="1" i="1" dirty="0" smtClean="0">
                        <a:latin typeface="Cambria Math" panose="02040503050406030204" pitchFamily="18" charset="0"/>
                      </a:rPr>
                      <m:t>𝜺</m:t>
                    </m:r>
                    <m:r>
                      <a:rPr lang="en-US" altLang="zh-CN" b="1" i="1" dirty="0" smtClean="0">
                        <a:latin typeface="Cambria Math" panose="02040503050406030204" pitchFamily="18" charset="0"/>
                      </a:rPr>
                      <m:t>−</m:t>
                    </m:r>
                    <m:r>
                      <a:rPr lang="en-US" altLang="zh-CN" b="1" i="0" dirty="0" smtClean="0">
                        <a:latin typeface="Cambria Math" panose="02040503050406030204" pitchFamily="18" charset="0"/>
                      </a:rPr>
                      <m:t>𝐃𝐏</m:t>
                    </m:r>
                  </m:oMath>
                </a14:m>
                <a:r>
                  <a:rPr lang="zh-CN" altLang="en-US" b="1" dirty="0"/>
                  <a:t>下的敏感度：</a:t>
                </a:r>
                <a:r>
                  <a:rPr lang="zh-CN" altLang="en-US" dirty="0"/>
                  <a:t>给定一个</a:t>
                </a:r>
                <a:r>
                  <a:rPr lang="en-US" altLang="zh-CN" dirty="0"/>
                  <a:t>Error profile M</a:t>
                </a:r>
                <a:r>
                  <a:rPr lang="zh-CN" altLang="en-US" dirty="0"/>
                  <a:t>，找到</a:t>
                </a:r>
                <a:r>
                  <a:rPr lang="en-US" altLang="zh-CN" dirty="0"/>
                  <a:t>Error profile</a:t>
                </a:r>
                <a:r>
                  <a:rPr lang="zh-CN" altLang="en-US" dirty="0"/>
                  <a:t>为</a:t>
                </a:r>
                <a:r>
                  <a:rPr lang="en-US" altLang="zh-CN" dirty="0"/>
                  <a:t>M</a:t>
                </a:r>
                <a:r>
                  <a:rPr lang="zh-CN" altLang="en-US" dirty="0"/>
                  <a:t>并且在</a:t>
                </a:r>
                <a14:m>
                  <m:oMath xmlns:m="http://schemas.openxmlformats.org/officeDocument/2006/math">
                    <m:r>
                      <a:rPr lang="zh-CN" altLang="en-US" i="1" smtClean="0">
                        <a:latin typeface="Cambria Math" panose="02040503050406030204" pitchFamily="18" charset="0"/>
                      </a:rPr>
                      <m:t>𝜀</m:t>
                    </m:r>
                    <m:r>
                      <a:rPr lang="en-US" altLang="zh-CN" b="0" i="1" smtClean="0">
                        <a:latin typeface="Cambria Math" panose="02040503050406030204" pitchFamily="18" charset="0"/>
                      </a:rPr>
                      <m:t>−</m:t>
                    </m:r>
                    <m:r>
                      <a:rPr lang="en-US" altLang="zh-CN" b="0" i="1" smtClean="0">
                        <a:latin typeface="Cambria Math" panose="02040503050406030204" pitchFamily="18" charset="0"/>
                      </a:rPr>
                      <m:t>𝐷𝑃</m:t>
                    </m:r>
                  </m:oMath>
                </a14:m>
                <a:r>
                  <a:rPr lang="zh-CN" altLang="en-US" dirty="0"/>
                  <a:t>下具有最小敏感   </a:t>
                </a:r>
                <a:r>
                  <a:rPr lang="en-US" altLang="zh-CN" dirty="0"/>
                  <a:t>			    </a:t>
                </a:r>
                <a:r>
                  <a:rPr lang="zh-CN" altLang="en-US" dirty="0"/>
                  <a:t>度的查询矩阵</a:t>
                </a:r>
                <a:r>
                  <a:rPr lang="en-US" altLang="zh-CN" dirty="0"/>
                  <a:t>A</a:t>
                </a:r>
                <a:r>
                  <a:rPr lang="zh-CN" altLang="en-US" dirty="0"/>
                  <a:t>。（也是非凸问题）</a:t>
                </a:r>
              </a:p>
            </p:txBody>
          </p:sp>
        </mc:Choice>
        <mc:Fallback xmlns="">
          <p:sp>
            <p:nvSpPr>
              <p:cNvPr id="4" name="文本框 3">
                <a:extLst>
                  <a:ext uri="{FF2B5EF4-FFF2-40B4-BE49-F238E27FC236}">
                    <a16:creationId xmlns:a16="http://schemas.microsoft.com/office/drawing/2014/main" id="{E1BF729F-37DF-6D91-1A78-74DFB9ECAD86}"/>
                  </a:ext>
                </a:extLst>
              </p:cNvPr>
              <p:cNvSpPr txBox="1">
                <a:spLocks noRot="1" noChangeAspect="1" noMove="1" noResize="1" noEditPoints="1" noAdjustHandles="1" noChangeArrowheads="1" noChangeShapeType="1" noTextEdit="1"/>
              </p:cNvSpPr>
              <p:nvPr/>
            </p:nvSpPr>
            <p:spPr>
              <a:xfrm>
                <a:off x="669924" y="1153740"/>
                <a:ext cx="10850562" cy="1289456"/>
              </a:xfrm>
              <a:prstGeom prst="rect">
                <a:avLst/>
              </a:prstGeom>
              <a:blipFill>
                <a:blip r:embed="rId2"/>
                <a:stretch>
                  <a:fillRect l="-393" r="-449" b="-6604"/>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ED2E4ECD-69C4-5879-43F1-327970E70B53}"/>
              </a:ext>
            </a:extLst>
          </p:cNvPr>
          <p:cNvSpPr txBox="1"/>
          <p:nvPr/>
        </p:nvSpPr>
        <p:spPr>
          <a:xfrm>
            <a:off x="669924" y="2686011"/>
            <a:ext cx="3704860"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b="1" dirty="0"/>
              <a:t>表示为具有秩约束的半定规划</a:t>
            </a:r>
            <a:r>
              <a:rPr lang="zh-CN" altLang="en-US" dirty="0"/>
              <a:t>：</a:t>
            </a:r>
          </a:p>
        </p:txBody>
      </p:sp>
      <p:pic>
        <p:nvPicPr>
          <p:cNvPr id="7" name="图片 6">
            <a:extLst>
              <a:ext uri="{FF2B5EF4-FFF2-40B4-BE49-F238E27FC236}">
                <a16:creationId xmlns:a16="http://schemas.microsoft.com/office/drawing/2014/main" id="{890785D9-348C-36D0-4056-B2E9B8FFC501}"/>
              </a:ext>
            </a:extLst>
          </p:cNvPr>
          <p:cNvPicPr>
            <a:picLocks noChangeAspect="1"/>
          </p:cNvPicPr>
          <p:nvPr/>
        </p:nvPicPr>
        <p:blipFill>
          <a:blip r:embed="rId3"/>
          <a:stretch>
            <a:fillRect/>
          </a:stretch>
        </p:blipFill>
        <p:spPr>
          <a:xfrm>
            <a:off x="669924" y="3429000"/>
            <a:ext cx="5550185" cy="838243"/>
          </a:xfrm>
          <a:prstGeom prst="rect">
            <a:avLst/>
          </a:prstGeom>
        </p:spPr>
      </p:pic>
      <p:pic>
        <p:nvPicPr>
          <p:cNvPr id="9" name="图片 8">
            <a:extLst>
              <a:ext uri="{FF2B5EF4-FFF2-40B4-BE49-F238E27FC236}">
                <a16:creationId xmlns:a16="http://schemas.microsoft.com/office/drawing/2014/main" id="{77FB5187-B127-90F5-F927-DB457C01F780}"/>
              </a:ext>
            </a:extLst>
          </p:cNvPr>
          <p:cNvPicPr>
            <a:picLocks noChangeAspect="1"/>
          </p:cNvPicPr>
          <p:nvPr/>
        </p:nvPicPr>
        <p:blipFill>
          <a:blip r:embed="rId4"/>
          <a:stretch>
            <a:fillRect/>
          </a:stretch>
        </p:blipFill>
        <p:spPr>
          <a:xfrm>
            <a:off x="6241809" y="3429000"/>
            <a:ext cx="5278677" cy="2564442"/>
          </a:xfrm>
          <a:prstGeom prst="rect">
            <a:avLst/>
          </a:prstGeom>
        </p:spPr>
      </p:pic>
      <p:pic>
        <p:nvPicPr>
          <p:cNvPr id="8" name="图片 7">
            <a:extLst>
              <a:ext uri="{FF2B5EF4-FFF2-40B4-BE49-F238E27FC236}">
                <a16:creationId xmlns:a16="http://schemas.microsoft.com/office/drawing/2014/main" id="{8A9C54B8-11EF-14C5-3452-6B9C77D96161}"/>
              </a:ext>
            </a:extLst>
          </p:cNvPr>
          <p:cNvPicPr>
            <a:picLocks noChangeAspect="1"/>
          </p:cNvPicPr>
          <p:nvPr/>
        </p:nvPicPr>
        <p:blipFill>
          <a:blip r:embed="rId5"/>
          <a:stretch>
            <a:fillRect/>
          </a:stretch>
        </p:blipFill>
        <p:spPr>
          <a:xfrm>
            <a:off x="4923097" y="1240423"/>
            <a:ext cx="812842" cy="323867"/>
          </a:xfrm>
          <a:prstGeom prst="rect">
            <a:avLst/>
          </a:prstGeom>
        </p:spPr>
      </p:pic>
    </p:spTree>
    <p:extLst>
      <p:ext uri="{BB962C8B-B14F-4D97-AF65-F5344CB8AC3E}">
        <p14:creationId xmlns:p14="http://schemas.microsoft.com/office/powerpoint/2010/main" val="4242065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anim calcmode="lin" valueType="num">
                                      <p:cBhvr>
                                        <p:cTn id="18" dur="500" fill="hold"/>
                                        <p:tgtEl>
                                          <p:spTgt spid="9"/>
                                        </p:tgtEl>
                                        <p:attrNameLst>
                                          <p:attrName>ppt_x</p:attrName>
                                        </p:attrNameLst>
                                      </p:cBhvr>
                                      <p:tavLst>
                                        <p:tav tm="0">
                                          <p:val>
                                            <p:strVal val="#ppt_x"/>
                                          </p:val>
                                        </p:tav>
                                        <p:tav tm="100000">
                                          <p:val>
                                            <p:strVal val="#ppt_x"/>
                                          </p:val>
                                        </p:tav>
                                      </p:tavLst>
                                    </p:anim>
                                    <p:anim calcmode="lin" valueType="num">
                                      <p:cBhvr>
                                        <p:cTn id="1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F38EE7-BA29-C1BD-B7D2-4C940A6241B2}"/>
              </a:ext>
            </a:extLst>
          </p:cNvPr>
          <p:cNvSpPr>
            <a:spLocks noGrp="1"/>
          </p:cNvSpPr>
          <p:nvPr>
            <p:ph type="title"/>
          </p:nvPr>
        </p:nvSpPr>
        <p:spPr/>
        <p:txBody>
          <a:bodyPr>
            <a:normAutofit/>
          </a:bodyPr>
          <a:lstStyle/>
          <a:p>
            <a:r>
              <a:rPr lang="zh-CN" altLang="en-US" sz="3600" dirty="0"/>
              <a:t>增强启发式 </a:t>
            </a:r>
          </a:p>
        </p:txBody>
      </p:sp>
      <p:sp>
        <p:nvSpPr>
          <p:cNvPr id="3" name="灯片编号占位符 2">
            <a:extLst>
              <a:ext uri="{FF2B5EF4-FFF2-40B4-BE49-F238E27FC236}">
                <a16:creationId xmlns:a16="http://schemas.microsoft.com/office/drawing/2014/main" id="{811077CB-BA1D-A258-7B16-EFF5FA71A870}"/>
              </a:ext>
            </a:extLst>
          </p:cNvPr>
          <p:cNvSpPr>
            <a:spLocks noGrp="1"/>
          </p:cNvSpPr>
          <p:nvPr>
            <p:ph type="sldNum" sz="quarter" idx="12"/>
          </p:nvPr>
        </p:nvSpPr>
        <p:spPr/>
        <p:txBody>
          <a:bodyPr/>
          <a:lstStyle/>
          <a:p>
            <a:fld id="{5DD3DB80-B894-403A-B48E-6FDC1A72010E}" type="slidenum">
              <a:rPr lang="zh-CN" altLang="en-US" smtClean="0"/>
              <a:t>23</a:t>
            </a:fld>
            <a:endParaRPr lang="zh-CN" altLang="en-US"/>
          </a:p>
        </p:txBody>
      </p:sp>
      <p:sp>
        <p:nvSpPr>
          <p:cNvPr id="4" name="文本框 3">
            <a:extLst>
              <a:ext uri="{FF2B5EF4-FFF2-40B4-BE49-F238E27FC236}">
                <a16:creationId xmlns:a16="http://schemas.microsoft.com/office/drawing/2014/main" id="{7B8C2255-35A5-E2A4-F662-5C9C83C9FC49}"/>
              </a:ext>
            </a:extLst>
          </p:cNvPr>
          <p:cNvSpPr txBox="1"/>
          <p:nvPr/>
        </p:nvSpPr>
        <p:spPr>
          <a:xfrm>
            <a:off x="669925" y="2303857"/>
            <a:ext cx="3952749"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b="1" dirty="0"/>
              <a:t>增强策略 </a:t>
            </a:r>
            <a:r>
              <a:rPr lang="en-US" altLang="zh-CN" b="1" dirty="0"/>
              <a:t>Augmenting a strategy</a:t>
            </a:r>
            <a:endParaRPr lang="zh-CN" altLang="en-US" b="1" dirty="0"/>
          </a:p>
        </p:txBody>
      </p:sp>
      <p:sp>
        <p:nvSpPr>
          <p:cNvPr id="5" name="文本框 4">
            <a:extLst>
              <a:ext uri="{FF2B5EF4-FFF2-40B4-BE49-F238E27FC236}">
                <a16:creationId xmlns:a16="http://schemas.microsoft.com/office/drawing/2014/main" id="{3154B7D6-DD8C-215A-F09B-1E6E43AB6824}"/>
              </a:ext>
            </a:extLst>
          </p:cNvPr>
          <p:cNvSpPr txBox="1"/>
          <p:nvPr/>
        </p:nvSpPr>
        <p:spPr>
          <a:xfrm>
            <a:off x="669925" y="1194396"/>
            <a:ext cx="9276899" cy="873957"/>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altLang="zh-CN" b="1" dirty="0"/>
              <a:t>Augmentation heuristic</a:t>
            </a:r>
          </a:p>
          <a:p>
            <a:pPr>
              <a:lnSpc>
                <a:spcPct val="150000"/>
              </a:lnSpc>
            </a:pPr>
            <a:r>
              <a:rPr lang="en-US" altLang="zh-CN" dirty="0"/>
              <a:t>     </a:t>
            </a:r>
            <a:r>
              <a:rPr lang="zh-CN" altLang="en-US" dirty="0"/>
              <a:t>是指在机器学习中，通过增加训练数据的数量和多样性来提高模型的性能的一种方法。</a:t>
            </a:r>
            <a:endParaRPr lang="en-US" altLang="zh-CN" dirty="0"/>
          </a:p>
        </p:txBody>
      </p:sp>
      <p:pic>
        <p:nvPicPr>
          <p:cNvPr id="7" name="图片 6">
            <a:extLst>
              <a:ext uri="{FF2B5EF4-FFF2-40B4-BE49-F238E27FC236}">
                <a16:creationId xmlns:a16="http://schemas.microsoft.com/office/drawing/2014/main" id="{FD1C3C7D-E212-48F5-B214-F7F2A3688ACE}"/>
              </a:ext>
            </a:extLst>
          </p:cNvPr>
          <p:cNvPicPr>
            <a:picLocks noChangeAspect="1"/>
          </p:cNvPicPr>
          <p:nvPr/>
        </p:nvPicPr>
        <p:blipFill>
          <a:blip r:embed="rId2"/>
          <a:stretch>
            <a:fillRect/>
          </a:stretch>
        </p:blipFill>
        <p:spPr>
          <a:xfrm>
            <a:off x="5919499" y="2764107"/>
            <a:ext cx="5600988" cy="3372023"/>
          </a:xfrm>
          <a:prstGeom prst="rect">
            <a:avLst/>
          </a:prstGeom>
          <a:ln>
            <a:solidFill>
              <a:schemeClr val="accent1"/>
            </a:solidFill>
          </a:ln>
        </p:spPr>
      </p:pic>
      <p:sp>
        <p:nvSpPr>
          <p:cNvPr id="9" name="文本框 8">
            <a:extLst>
              <a:ext uri="{FF2B5EF4-FFF2-40B4-BE49-F238E27FC236}">
                <a16:creationId xmlns:a16="http://schemas.microsoft.com/office/drawing/2014/main" id="{40E13EC0-F571-6781-6CF1-0D5D1F0A9486}"/>
              </a:ext>
            </a:extLst>
          </p:cNvPr>
          <p:cNvSpPr txBox="1"/>
          <p:nvPr/>
        </p:nvSpPr>
        <p:spPr>
          <a:xfrm>
            <a:off x="669925" y="2908693"/>
            <a:ext cx="4608821" cy="295144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lnSpc>
                <a:spcPct val="150000"/>
              </a:lnSpc>
              <a:buFont typeface="Wingdings" panose="05000000000000000000" pitchFamily="2" charset="2"/>
              <a:buChar char="l"/>
            </a:pPr>
            <a:r>
              <a:rPr lang="zh-CN" altLang="en-US" dirty="0"/>
              <a:t>就</a:t>
            </a:r>
            <a:r>
              <a:rPr lang="en-US" altLang="zh-CN" dirty="0"/>
              <a:t>Error profile</a:t>
            </a:r>
            <a:r>
              <a:rPr lang="zh-CN" altLang="en-US" dirty="0"/>
              <a:t>而言，</a:t>
            </a:r>
            <a:r>
              <a:rPr lang="zh-CN" altLang="en-US" dirty="0">
                <a:solidFill>
                  <a:schemeClr val="accent2"/>
                </a:solidFill>
              </a:rPr>
              <a:t>额外的噪声查询答案永远不会降低查询的准确性</a:t>
            </a:r>
            <a:r>
              <a:rPr lang="zh-CN" altLang="en-US" dirty="0"/>
              <a:t>；</a:t>
            </a:r>
            <a:endParaRPr lang="en-US" altLang="zh-CN" dirty="0"/>
          </a:p>
          <a:p>
            <a:pPr marL="285750" indent="-285750">
              <a:lnSpc>
                <a:spcPct val="150000"/>
              </a:lnSpc>
              <a:buFont typeface="Wingdings" panose="05000000000000000000" pitchFamily="2" charset="2"/>
              <a:buChar char="l"/>
            </a:pPr>
            <a:r>
              <a:rPr lang="en-US" altLang="zh-CN" dirty="0"/>
              <a:t>Error profile</a:t>
            </a:r>
            <a:r>
              <a:rPr lang="zh-CN" altLang="en-US" dirty="0"/>
              <a:t>的这种改进可能有</a:t>
            </a:r>
            <a:r>
              <a:rPr lang="zh-CN" altLang="en-US" dirty="0">
                <a:solidFill>
                  <a:schemeClr val="accent2"/>
                </a:solidFill>
              </a:rPr>
              <a:t>代价</a:t>
            </a:r>
            <a:r>
              <a:rPr lang="zh-CN" altLang="en-US" dirty="0"/>
              <a:t>，即用策略</a:t>
            </a:r>
            <a:r>
              <a:rPr lang="en-US" altLang="zh-CN" dirty="0"/>
              <a:t>B</a:t>
            </a:r>
            <a:r>
              <a:rPr lang="zh-CN" altLang="en-US" dirty="0"/>
              <a:t>扩充</a:t>
            </a:r>
            <a:r>
              <a:rPr lang="en-US" altLang="zh-CN" dirty="0"/>
              <a:t>A</a:t>
            </a:r>
            <a:r>
              <a:rPr lang="zh-CN" altLang="en-US" dirty="0"/>
              <a:t>时可能导致策略</a:t>
            </a:r>
            <a:r>
              <a:rPr lang="en-US" altLang="zh-CN" dirty="0"/>
              <a:t>A’</a:t>
            </a:r>
            <a:r>
              <a:rPr lang="zh-CN" altLang="en-US" dirty="0"/>
              <a:t>的敏感度大于</a:t>
            </a:r>
            <a:r>
              <a:rPr lang="en-US" altLang="zh-CN" dirty="0"/>
              <a:t>A</a:t>
            </a:r>
            <a:r>
              <a:rPr lang="zh-CN" altLang="en-US" dirty="0"/>
              <a:t>；</a:t>
            </a:r>
            <a:endParaRPr lang="en-US" altLang="zh-CN" dirty="0"/>
          </a:p>
          <a:p>
            <a:pPr marL="285750" indent="-285750">
              <a:lnSpc>
                <a:spcPct val="150000"/>
              </a:lnSpc>
              <a:buFont typeface="Wingdings" panose="05000000000000000000" pitchFamily="2" charset="2"/>
              <a:buChar char="l"/>
            </a:pPr>
            <a:r>
              <a:rPr lang="zh-CN" altLang="en-US" dirty="0"/>
              <a:t>仅在绝对列总和小于</a:t>
            </a:r>
            <a:r>
              <a:rPr lang="en-US" altLang="zh-CN" dirty="0"/>
              <a:t>A</a:t>
            </a:r>
            <a:r>
              <a:rPr lang="zh-CN" altLang="en-US" dirty="0"/>
              <a:t>的敏感度的列中添加具有非</a:t>
            </a:r>
            <a:r>
              <a:rPr lang="en-US" altLang="zh-CN" dirty="0"/>
              <a:t>0</a:t>
            </a:r>
            <a:r>
              <a:rPr lang="zh-CN" altLang="en-US" dirty="0"/>
              <a:t>条目的行不会增加敏感度。</a:t>
            </a:r>
          </a:p>
        </p:txBody>
      </p:sp>
      <p:pic>
        <p:nvPicPr>
          <p:cNvPr id="6" name="图片 5">
            <a:extLst>
              <a:ext uri="{FF2B5EF4-FFF2-40B4-BE49-F238E27FC236}">
                <a16:creationId xmlns:a16="http://schemas.microsoft.com/office/drawing/2014/main" id="{EF4C5042-90F1-B809-E848-C0C875F14225}"/>
              </a:ext>
            </a:extLst>
          </p:cNvPr>
          <p:cNvPicPr>
            <a:picLocks noChangeAspect="1"/>
          </p:cNvPicPr>
          <p:nvPr/>
        </p:nvPicPr>
        <p:blipFill>
          <a:blip r:embed="rId3"/>
          <a:stretch>
            <a:fillRect/>
          </a:stretch>
        </p:blipFill>
        <p:spPr>
          <a:xfrm>
            <a:off x="6372670" y="2192412"/>
            <a:ext cx="4800847" cy="450873"/>
          </a:xfrm>
          <a:prstGeom prst="rect">
            <a:avLst/>
          </a:prstGeom>
        </p:spPr>
      </p:pic>
    </p:spTree>
    <p:extLst>
      <p:ext uri="{BB962C8B-B14F-4D97-AF65-F5344CB8AC3E}">
        <p14:creationId xmlns:p14="http://schemas.microsoft.com/office/powerpoint/2010/main" val="2363262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par>
                                <p:cTn id="13" presetID="14"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7941D-8914-952F-EA22-DC3B9956DE68}"/>
              </a:ext>
            </a:extLst>
          </p:cNvPr>
          <p:cNvSpPr>
            <a:spLocks noGrp="1"/>
          </p:cNvSpPr>
          <p:nvPr>
            <p:ph type="title"/>
          </p:nvPr>
        </p:nvSpPr>
        <p:spPr/>
        <p:txBody>
          <a:bodyPr>
            <a:normAutofit/>
          </a:bodyPr>
          <a:lstStyle/>
          <a:p>
            <a:r>
              <a:rPr lang="zh-CN" altLang="en-US" sz="3600" dirty="0"/>
              <a:t>实践中的策略选择</a:t>
            </a:r>
          </a:p>
        </p:txBody>
      </p:sp>
      <p:sp>
        <p:nvSpPr>
          <p:cNvPr id="3" name="灯片编号占位符 2">
            <a:extLst>
              <a:ext uri="{FF2B5EF4-FFF2-40B4-BE49-F238E27FC236}">
                <a16:creationId xmlns:a16="http://schemas.microsoft.com/office/drawing/2014/main" id="{27B2C427-1C92-5663-F673-3E6B57B0E09B}"/>
              </a:ext>
            </a:extLst>
          </p:cNvPr>
          <p:cNvSpPr>
            <a:spLocks noGrp="1"/>
          </p:cNvSpPr>
          <p:nvPr>
            <p:ph type="sldNum" sz="quarter" idx="12"/>
          </p:nvPr>
        </p:nvSpPr>
        <p:spPr/>
        <p:txBody>
          <a:bodyPr/>
          <a:lstStyle/>
          <a:p>
            <a:fld id="{5DD3DB80-B894-403A-B48E-6FDC1A72010E}" type="slidenum">
              <a:rPr lang="zh-CN" altLang="en-US" smtClean="0"/>
              <a:t>24</a:t>
            </a:fld>
            <a:endParaRPr lang="zh-CN" altLang="en-US"/>
          </a:p>
        </p:txBody>
      </p:sp>
      <p:pic>
        <p:nvPicPr>
          <p:cNvPr id="7" name="图片 6">
            <a:extLst>
              <a:ext uri="{FF2B5EF4-FFF2-40B4-BE49-F238E27FC236}">
                <a16:creationId xmlns:a16="http://schemas.microsoft.com/office/drawing/2014/main" id="{3D98675C-2463-AF7B-3227-A94144D35E80}"/>
              </a:ext>
            </a:extLst>
          </p:cNvPr>
          <p:cNvPicPr>
            <a:picLocks noChangeAspect="1"/>
          </p:cNvPicPr>
          <p:nvPr/>
        </p:nvPicPr>
        <p:blipFill>
          <a:blip r:embed="rId2"/>
          <a:stretch>
            <a:fillRect/>
          </a:stretch>
        </p:blipFill>
        <p:spPr>
          <a:xfrm>
            <a:off x="669925" y="1231778"/>
            <a:ext cx="4134062" cy="2400423"/>
          </a:xfrm>
          <a:prstGeom prst="rect">
            <a:avLst/>
          </a:prstGeom>
        </p:spPr>
      </p:pic>
      <p:pic>
        <p:nvPicPr>
          <p:cNvPr id="9" name="图片 8">
            <a:extLst>
              <a:ext uri="{FF2B5EF4-FFF2-40B4-BE49-F238E27FC236}">
                <a16:creationId xmlns:a16="http://schemas.microsoft.com/office/drawing/2014/main" id="{75BC5FEA-8F13-5581-372C-FD0D8C293E67}"/>
              </a:ext>
            </a:extLst>
          </p:cNvPr>
          <p:cNvPicPr>
            <a:picLocks noChangeAspect="1"/>
          </p:cNvPicPr>
          <p:nvPr/>
        </p:nvPicPr>
        <p:blipFill>
          <a:blip r:embed="rId3"/>
          <a:stretch>
            <a:fillRect/>
          </a:stretch>
        </p:blipFill>
        <p:spPr>
          <a:xfrm>
            <a:off x="7714099" y="1308251"/>
            <a:ext cx="3806388" cy="2445650"/>
          </a:xfrm>
          <a:prstGeom prst="rect">
            <a:avLst/>
          </a:prstGeom>
        </p:spPr>
      </p:pic>
      <p:pic>
        <p:nvPicPr>
          <p:cNvPr id="11" name="图片 10">
            <a:extLst>
              <a:ext uri="{FF2B5EF4-FFF2-40B4-BE49-F238E27FC236}">
                <a16:creationId xmlns:a16="http://schemas.microsoft.com/office/drawing/2014/main" id="{7890116F-603F-13D4-2C21-C362A6B9C3C5}"/>
              </a:ext>
            </a:extLst>
          </p:cNvPr>
          <p:cNvPicPr>
            <a:picLocks noChangeAspect="1"/>
          </p:cNvPicPr>
          <p:nvPr/>
        </p:nvPicPr>
        <p:blipFill>
          <a:blip r:embed="rId4"/>
          <a:stretch>
            <a:fillRect/>
          </a:stretch>
        </p:blipFill>
        <p:spPr>
          <a:xfrm>
            <a:off x="4167882" y="3657471"/>
            <a:ext cx="3854648" cy="2578233"/>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643513F-8962-31E3-C95F-38D5E2B8B06D}"/>
                  </a:ext>
                </a:extLst>
              </p:cNvPr>
              <p:cNvSpPr txBox="1"/>
              <p:nvPr/>
            </p:nvSpPr>
            <p:spPr>
              <a:xfrm>
                <a:off x="1006454" y="4081047"/>
                <a:ext cx="2514856" cy="1287532"/>
              </a:xfrm>
              <a:prstGeom prst="rect">
                <a:avLst/>
              </a:prstGeom>
              <a:noFill/>
            </p:spPr>
            <p:txBody>
              <a:bodyPr wrap="none" rtlCol="0">
                <a:spAutoFit/>
              </a:bodyPr>
              <a:lstStyle/>
              <a:p>
                <a:pPr marL="285750" indent="-285750">
                  <a:lnSpc>
                    <a:spcPct val="150000"/>
                  </a:lnSpc>
                  <a:buFont typeface="Wingdings" panose="05000000000000000000" pitchFamily="2" charset="2"/>
                  <a:buChar char="l"/>
                </a:pPr>
                <a:r>
                  <a:rPr lang="en-US" altLang="zh-CN" dirty="0"/>
                  <a:t>1</a:t>
                </a:r>
                <a:r>
                  <a:rPr lang="zh-CN" altLang="en-US" dirty="0"/>
                  <a:t>维范围查询</a:t>
                </a:r>
                <a:endParaRPr lang="en-US" altLang="zh-CN" dirty="0"/>
              </a:p>
              <a:p>
                <a:pPr marL="285750" indent="-285750">
                  <a:lnSpc>
                    <a:spcPct val="150000"/>
                  </a:lnSpc>
                  <a:buFont typeface="Wingdings" panose="05000000000000000000" pitchFamily="2" charset="2"/>
                  <a:buChar char="l"/>
                </a:pPr>
                <a14:m>
                  <m:oMath xmlns:m="http://schemas.openxmlformats.org/officeDocument/2006/math">
                    <m:r>
                      <a:rPr lang="zh-CN" altLang="en-US" i="1" smtClean="0">
                        <a:latin typeface="Cambria Math" panose="02040503050406030204" pitchFamily="18" charset="0"/>
                      </a:rPr>
                      <m:t>𝜀</m:t>
                    </m:r>
                    <m:r>
                      <a:rPr lang="en-US" altLang="zh-CN" b="0" i="1" smtClean="0">
                        <a:latin typeface="Cambria Math" panose="02040503050406030204" pitchFamily="18" charset="0"/>
                      </a:rPr>
                      <m:t>−</m:t>
                    </m:r>
                    <m:r>
                      <a:rPr lang="en-US" altLang="zh-CN" b="0" i="1" smtClean="0">
                        <a:latin typeface="Cambria Math" panose="02040503050406030204" pitchFamily="18" charset="0"/>
                      </a:rPr>
                      <m:t>𝐷𝑃</m:t>
                    </m:r>
                  </m:oMath>
                </a14:m>
                <a:endParaRPr lang="en-US" altLang="zh-CN" b="0" dirty="0"/>
              </a:p>
              <a:p>
                <a:pPr marL="285750" indent="-285750">
                  <a:lnSpc>
                    <a:spcPct val="150000"/>
                  </a:lnSpc>
                  <a:buFont typeface="Wingdings" panose="05000000000000000000" pitchFamily="2" charset="2"/>
                  <a:buChar char="l"/>
                </a:pPr>
                <a14:m>
                  <m:oMath xmlns:m="http://schemas.openxmlformats.org/officeDocument/2006/math">
                    <m:r>
                      <a:rPr lang="en-US" altLang="zh-CN" b="0" i="1" smtClean="0">
                        <a:latin typeface="Cambria Math" panose="02040503050406030204" pitchFamily="18" charset="0"/>
                      </a:rPr>
                      <m:t>𝐿𝑎𝑝𝑙𝑎𝑐𝑒</m:t>
                    </m:r>
                    <m:r>
                      <a:rPr lang="en-US" altLang="zh-CN" b="0" i="1" smtClean="0">
                        <a:latin typeface="Cambria Math" panose="02040503050406030204" pitchFamily="18" charset="0"/>
                      </a:rPr>
                      <m:t> </m:t>
                    </m:r>
                    <m:r>
                      <a:rPr lang="en-US" altLang="zh-CN" b="0" i="1" smtClean="0">
                        <a:latin typeface="Cambria Math" panose="02040503050406030204" pitchFamily="18" charset="0"/>
                      </a:rPr>
                      <m:t>𝑀𝑒𝑐h𝑎𝑛𝑖𝑠𝑚</m:t>
                    </m:r>
                  </m:oMath>
                </a14:m>
                <a:endParaRPr lang="zh-CN" altLang="en-US" dirty="0"/>
              </a:p>
            </p:txBody>
          </p:sp>
        </mc:Choice>
        <mc:Fallback xmlns="">
          <p:sp>
            <p:nvSpPr>
              <p:cNvPr id="12" name="文本框 11">
                <a:extLst>
                  <a:ext uri="{FF2B5EF4-FFF2-40B4-BE49-F238E27FC236}">
                    <a16:creationId xmlns:a16="http://schemas.microsoft.com/office/drawing/2014/main" id="{B643513F-8962-31E3-C95F-38D5E2B8B06D}"/>
                  </a:ext>
                </a:extLst>
              </p:cNvPr>
              <p:cNvSpPr txBox="1">
                <a:spLocks noRot="1" noChangeAspect="1" noMove="1" noResize="1" noEditPoints="1" noAdjustHandles="1" noChangeArrowheads="1" noChangeShapeType="1" noTextEdit="1"/>
              </p:cNvSpPr>
              <p:nvPr/>
            </p:nvSpPr>
            <p:spPr>
              <a:xfrm>
                <a:off x="1006454" y="4081047"/>
                <a:ext cx="2514856" cy="1287532"/>
              </a:xfrm>
              <a:prstGeom prst="rect">
                <a:avLst/>
              </a:prstGeom>
              <a:blipFill>
                <a:blip r:embed="rId5"/>
                <a:stretch>
                  <a:fillRect l="-1453" b="-51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9444333-E36E-4C77-1EB9-704F69CFDD3D}"/>
                  </a:ext>
                </a:extLst>
              </p:cNvPr>
              <p:cNvSpPr txBox="1"/>
              <p:nvPr/>
            </p:nvSpPr>
            <p:spPr>
              <a:xfrm>
                <a:off x="8669102" y="3964446"/>
                <a:ext cx="2670859" cy="1287532"/>
              </a:xfrm>
              <a:prstGeom prst="rect">
                <a:avLst/>
              </a:prstGeom>
              <a:noFill/>
            </p:spPr>
            <p:txBody>
              <a:bodyPr wrap="none" rtlCol="0">
                <a:spAutoFit/>
              </a:bodyPr>
              <a:lstStyle/>
              <a:p>
                <a:pPr marL="285750" indent="-285750">
                  <a:lnSpc>
                    <a:spcPct val="150000"/>
                  </a:lnSpc>
                  <a:buFont typeface="Wingdings" panose="05000000000000000000" pitchFamily="2" charset="2"/>
                  <a:buChar char="l"/>
                </a:pPr>
                <a:r>
                  <a:rPr lang="en-US" altLang="zh-CN" dirty="0"/>
                  <a:t>1</a:t>
                </a:r>
                <a:r>
                  <a:rPr lang="zh-CN" altLang="en-US" dirty="0"/>
                  <a:t>或多维范围查询</a:t>
                </a:r>
                <a:endParaRPr lang="en-US" altLang="zh-CN" dirty="0"/>
              </a:p>
              <a:p>
                <a:pPr marL="285750" indent="-285750">
                  <a:lnSpc>
                    <a:spcPct val="150000"/>
                  </a:lnSpc>
                  <a:buFont typeface="Wingdings" panose="05000000000000000000" pitchFamily="2" charset="2"/>
                  <a:buChar char="l"/>
                </a:pPr>
                <a14:m>
                  <m:oMath xmlns:m="http://schemas.openxmlformats.org/officeDocument/2006/math">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𝜀</m:t>
                        </m:r>
                        <m:r>
                          <a:rPr lang="en-US" altLang="zh-CN" b="0" i="1" smtClean="0">
                            <a:latin typeface="Cambria Math" panose="02040503050406030204" pitchFamily="18" charset="0"/>
                          </a:rPr>
                          <m:t>,</m:t>
                        </m:r>
                        <m:r>
                          <a:rPr lang="zh-CN" altLang="en-US" b="0" i="1" smtClean="0">
                            <a:latin typeface="Cambria Math" panose="02040503050406030204" pitchFamily="18" charset="0"/>
                          </a:rPr>
                          <m:t>𝛿</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𝐷𝑃</m:t>
                    </m:r>
                  </m:oMath>
                </a14:m>
                <a:endParaRPr lang="en-US" altLang="zh-CN" b="0" dirty="0"/>
              </a:p>
              <a:p>
                <a:pPr marL="285750" indent="-285750">
                  <a:lnSpc>
                    <a:spcPct val="150000"/>
                  </a:lnSpc>
                  <a:buFont typeface="Wingdings" panose="05000000000000000000" pitchFamily="2" charset="2"/>
                  <a:buChar char="l"/>
                </a:pPr>
                <a14:m>
                  <m:oMath xmlns:m="http://schemas.openxmlformats.org/officeDocument/2006/math">
                    <m:r>
                      <a:rPr lang="en-US" altLang="zh-CN" b="0" i="1" smtClean="0">
                        <a:latin typeface="Cambria Math" panose="02040503050406030204" pitchFamily="18" charset="0"/>
                      </a:rPr>
                      <m:t>𝐺𝑎𝑢𝑠𝑠𝑖𝑎𝑛</m:t>
                    </m:r>
                    <m:r>
                      <a:rPr lang="en-US" altLang="zh-CN" b="0" i="1" smtClean="0">
                        <a:latin typeface="Cambria Math" panose="02040503050406030204" pitchFamily="18" charset="0"/>
                      </a:rPr>
                      <m:t> </m:t>
                    </m:r>
                    <m:r>
                      <a:rPr lang="en-US" altLang="zh-CN" b="0" i="1" smtClean="0">
                        <a:latin typeface="Cambria Math" panose="02040503050406030204" pitchFamily="18" charset="0"/>
                      </a:rPr>
                      <m:t>𝑀𝑒𝑐h𝑎𝑛𝑖𝑠𝑚</m:t>
                    </m:r>
                  </m:oMath>
                </a14:m>
                <a:endParaRPr lang="zh-CN" altLang="en-US" dirty="0"/>
              </a:p>
            </p:txBody>
          </p:sp>
        </mc:Choice>
        <mc:Fallback xmlns="">
          <p:sp>
            <p:nvSpPr>
              <p:cNvPr id="13" name="文本框 12">
                <a:extLst>
                  <a:ext uri="{FF2B5EF4-FFF2-40B4-BE49-F238E27FC236}">
                    <a16:creationId xmlns:a16="http://schemas.microsoft.com/office/drawing/2014/main" id="{69444333-E36E-4C77-1EB9-704F69CFDD3D}"/>
                  </a:ext>
                </a:extLst>
              </p:cNvPr>
              <p:cNvSpPr txBox="1">
                <a:spLocks noRot="1" noChangeAspect="1" noMove="1" noResize="1" noEditPoints="1" noAdjustHandles="1" noChangeArrowheads="1" noChangeShapeType="1" noTextEdit="1"/>
              </p:cNvSpPr>
              <p:nvPr/>
            </p:nvSpPr>
            <p:spPr>
              <a:xfrm>
                <a:off x="8669102" y="3964446"/>
                <a:ext cx="2670859" cy="1287532"/>
              </a:xfrm>
              <a:prstGeom prst="rect">
                <a:avLst/>
              </a:prstGeom>
              <a:blipFill>
                <a:blip r:embed="rId6"/>
                <a:stretch>
                  <a:fillRect l="-1370" b="-51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D914E2B-252A-9175-0345-F0350FE912F4}"/>
                  </a:ext>
                </a:extLst>
              </p:cNvPr>
              <p:cNvSpPr txBox="1"/>
              <p:nvPr/>
            </p:nvSpPr>
            <p:spPr>
              <a:xfrm>
                <a:off x="5016853" y="1308251"/>
                <a:ext cx="2670859" cy="1703030"/>
              </a:xfrm>
              <a:prstGeom prst="rect">
                <a:avLst/>
              </a:prstGeom>
              <a:noFill/>
            </p:spPr>
            <p:txBody>
              <a:bodyPr wrap="none" rtlCol="0">
                <a:spAutoFit/>
              </a:bodyPr>
              <a:lstStyle/>
              <a:p>
                <a:pPr marL="285750" indent="-285750">
                  <a:lnSpc>
                    <a:spcPct val="150000"/>
                  </a:lnSpc>
                  <a:buFont typeface="Wingdings" panose="05000000000000000000" pitchFamily="2" charset="2"/>
                  <a:buChar char="l"/>
                </a:pPr>
                <a:r>
                  <a:rPr lang="en-US" altLang="zh-CN" dirty="0"/>
                  <a:t>1</a:t>
                </a:r>
                <a:r>
                  <a:rPr lang="zh-CN" altLang="en-US" dirty="0"/>
                  <a:t>或</a:t>
                </a:r>
                <a:r>
                  <a:rPr lang="en-US" altLang="zh-CN" dirty="0"/>
                  <a:t>2-way</a:t>
                </a:r>
                <a:r>
                  <a:rPr lang="zh-CN" altLang="en-US" dirty="0"/>
                  <a:t>边缘查询</a:t>
                </a:r>
                <a:endParaRPr lang="en-US" altLang="zh-CN" dirty="0"/>
              </a:p>
              <a:p>
                <a:pPr marL="285750" indent="-285750">
                  <a:lnSpc>
                    <a:spcPct val="150000"/>
                  </a:lnSpc>
                  <a:buFont typeface="Wingdings" panose="05000000000000000000" pitchFamily="2" charset="2"/>
                  <a:buChar char="l"/>
                </a:pPr>
                <a14:m>
                  <m:oMath xmlns:m="http://schemas.openxmlformats.org/officeDocument/2006/math">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𝜀</m:t>
                        </m:r>
                        <m:r>
                          <a:rPr lang="en-US" altLang="zh-CN" b="0" i="1" smtClean="0">
                            <a:latin typeface="Cambria Math" panose="02040503050406030204" pitchFamily="18" charset="0"/>
                          </a:rPr>
                          <m:t>,</m:t>
                        </m:r>
                        <m:r>
                          <a:rPr lang="zh-CN" altLang="en-US" b="0" i="1" smtClean="0">
                            <a:latin typeface="Cambria Math" panose="02040503050406030204" pitchFamily="18" charset="0"/>
                          </a:rPr>
                          <m:t>𝛿</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𝐷𝑃</m:t>
                    </m:r>
                  </m:oMath>
                </a14:m>
                <a:endParaRPr lang="en-US" altLang="zh-CN" b="0" dirty="0"/>
              </a:p>
              <a:p>
                <a:pPr marL="285750" indent="-285750">
                  <a:lnSpc>
                    <a:spcPct val="150000"/>
                  </a:lnSpc>
                  <a:buFont typeface="Wingdings" panose="05000000000000000000" pitchFamily="2" charset="2"/>
                  <a:buChar char="l"/>
                </a:pPr>
                <a14:m>
                  <m:oMath xmlns:m="http://schemas.openxmlformats.org/officeDocument/2006/math">
                    <m:r>
                      <a:rPr lang="en-US" altLang="zh-CN" b="0" i="1" smtClean="0">
                        <a:latin typeface="Cambria Math" panose="02040503050406030204" pitchFamily="18" charset="0"/>
                      </a:rPr>
                      <m:t>𝐺𝑎𝑢𝑠𝑠𝑖𝑎𝑛</m:t>
                    </m:r>
                    <m:r>
                      <a:rPr lang="en-US" altLang="zh-CN" b="0" i="1" smtClean="0">
                        <a:latin typeface="Cambria Math" panose="02040503050406030204" pitchFamily="18" charset="0"/>
                      </a:rPr>
                      <m:t> </m:t>
                    </m:r>
                    <m:r>
                      <a:rPr lang="en-US" altLang="zh-CN" b="0" i="1" smtClean="0">
                        <a:latin typeface="Cambria Math" panose="02040503050406030204" pitchFamily="18" charset="0"/>
                      </a:rPr>
                      <m:t>𝑀𝑒𝑐h𝑎𝑛𝑖𝑠𝑚</m:t>
                    </m:r>
                  </m:oMath>
                </a14:m>
                <a:endParaRPr lang="zh-CN" altLang="en-US" dirty="0"/>
              </a:p>
              <a:p>
                <a:pPr marL="285750" indent="-285750">
                  <a:lnSpc>
                    <a:spcPct val="150000"/>
                  </a:lnSpc>
                  <a:buFont typeface="Wingdings" panose="05000000000000000000" pitchFamily="2" charset="2"/>
                  <a:buChar char="l"/>
                </a:pPr>
                <a:endParaRPr lang="zh-CN" altLang="en-US" dirty="0"/>
              </a:p>
            </p:txBody>
          </p:sp>
        </mc:Choice>
        <mc:Fallback xmlns="">
          <p:sp>
            <p:nvSpPr>
              <p:cNvPr id="14" name="文本框 13">
                <a:extLst>
                  <a:ext uri="{FF2B5EF4-FFF2-40B4-BE49-F238E27FC236}">
                    <a16:creationId xmlns:a16="http://schemas.microsoft.com/office/drawing/2014/main" id="{DD914E2B-252A-9175-0345-F0350FE912F4}"/>
                  </a:ext>
                </a:extLst>
              </p:cNvPr>
              <p:cNvSpPr txBox="1">
                <a:spLocks noRot="1" noChangeAspect="1" noMove="1" noResize="1" noEditPoints="1" noAdjustHandles="1" noChangeArrowheads="1" noChangeShapeType="1" noTextEdit="1"/>
              </p:cNvSpPr>
              <p:nvPr/>
            </p:nvSpPr>
            <p:spPr>
              <a:xfrm>
                <a:off x="5016853" y="1308251"/>
                <a:ext cx="2670859" cy="1703030"/>
              </a:xfrm>
              <a:prstGeom prst="rect">
                <a:avLst/>
              </a:prstGeom>
              <a:blipFill>
                <a:blip r:embed="rId7"/>
                <a:stretch>
                  <a:fillRect l="-15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20917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5A94D-2931-7F2F-9537-81AA66055774}"/>
              </a:ext>
            </a:extLst>
          </p:cNvPr>
          <p:cNvSpPr>
            <a:spLocks noGrp="1"/>
          </p:cNvSpPr>
          <p:nvPr>
            <p:ph type="title"/>
          </p:nvPr>
        </p:nvSpPr>
        <p:spPr/>
        <p:txBody>
          <a:bodyPr>
            <a:normAutofit/>
          </a:bodyPr>
          <a:lstStyle/>
          <a:p>
            <a:r>
              <a:rPr lang="zh-CN" altLang="en-US" sz="3600" dirty="0"/>
              <a:t>其他工作及总结</a:t>
            </a:r>
          </a:p>
        </p:txBody>
      </p:sp>
      <p:sp>
        <p:nvSpPr>
          <p:cNvPr id="3" name="灯片编号占位符 2">
            <a:extLst>
              <a:ext uri="{FF2B5EF4-FFF2-40B4-BE49-F238E27FC236}">
                <a16:creationId xmlns:a16="http://schemas.microsoft.com/office/drawing/2014/main" id="{71A6263F-9757-6D0E-98F7-BC10B3FF1EF2}"/>
              </a:ext>
            </a:extLst>
          </p:cNvPr>
          <p:cNvSpPr>
            <a:spLocks noGrp="1"/>
          </p:cNvSpPr>
          <p:nvPr>
            <p:ph type="sldNum" sz="quarter" idx="12"/>
          </p:nvPr>
        </p:nvSpPr>
        <p:spPr/>
        <p:txBody>
          <a:bodyPr/>
          <a:lstStyle/>
          <a:p>
            <a:fld id="{5DD3DB80-B894-403A-B48E-6FDC1A72010E}" type="slidenum">
              <a:rPr lang="zh-CN" altLang="en-US" smtClean="0"/>
              <a:t>25</a:t>
            </a:fld>
            <a:endParaRPr lang="zh-CN" altLang="en-US"/>
          </a:p>
        </p:txBody>
      </p:sp>
      <p:sp>
        <p:nvSpPr>
          <p:cNvPr id="4" name="文本框 3">
            <a:extLst>
              <a:ext uri="{FF2B5EF4-FFF2-40B4-BE49-F238E27FC236}">
                <a16:creationId xmlns:a16="http://schemas.microsoft.com/office/drawing/2014/main" id="{F3C4925A-D243-089B-9F39-108C9C46A3E7}"/>
              </a:ext>
            </a:extLst>
          </p:cNvPr>
          <p:cNvSpPr txBox="1"/>
          <p:nvPr/>
        </p:nvSpPr>
        <p:spPr>
          <a:xfrm>
            <a:off x="669925" y="1704644"/>
            <a:ext cx="10850562" cy="87395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t>具有非负性约束的矩阵机制</a:t>
            </a:r>
            <a:r>
              <a:rPr lang="zh-CN" altLang="en-US" dirty="0"/>
              <a:t>：直接使用矩阵机制无法利用底层数据库的任何属性，扩展了矩阵机制以考虑必须保持在原始数据库向量</a:t>
            </a:r>
            <a:r>
              <a:rPr lang="en-US" altLang="zh-CN" dirty="0"/>
              <a:t>x</a:t>
            </a:r>
            <a:r>
              <a:rPr lang="zh-CN" altLang="en-US" dirty="0"/>
              <a:t>上的非负性约束。</a:t>
            </a:r>
            <a:endParaRPr lang="en-US" altLang="zh-CN" dirty="0"/>
          </a:p>
        </p:txBody>
      </p:sp>
      <p:sp>
        <p:nvSpPr>
          <p:cNvPr id="5" name="文本框 4">
            <a:extLst>
              <a:ext uri="{FF2B5EF4-FFF2-40B4-BE49-F238E27FC236}">
                <a16:creationId xmlns:a16="http://schemas.microsoft.com/office/drawing/2014/main" id="{5E2D361E-E1B0-CC86-B5C3-430BBF7A8362}"/>
              </a:ext>
            </a:extLst>
          </p:cNvPr>
          <p:cNvSpPr txBox="1"/>
          <p:nvPr/>
        </p:nvSpPr>
        <p:spPr>
          <a:xfrm>
            <a:off x="669925" y="1274339"/>
            <a:ext cx="1396536" cy="369332"/>
          </a:xfrm>
          <a:prstGeom prst="rect">
            <a:avLst/>
          </a:prstGeom>
          <a:noFill/>
        </p:spPr>
        <p:txBody>
          <a:bodyPr wrap="none" rtlCol="0">
            <a:spAutoFit/>
          </a:bodyPr>
          <a:lstStyle/>
          <a:p>
            <a:pPr marL="285750" indent="-285750">
              <a:buFont typeface="Wingdings" panose="05000000000000000000" pitchFamily="2" charset="2"/>
              <a:buChar char="n"/>
            </a:pPr>
            <a:r>
              <a:rPr lang="zh-CN" altLang="en-US" b="1" dirty="0"/>
              <a:t>其他工作</a:t>
            </a:r>
          </a:p>
        </p:txBody>
      </p:sp>
      <p:sp>
        <p:nvSpPr>
          <p:cNvPr id="6" name="文本框 5">
            <a:extLst>
              <a:ext uri="{FF2B5EF4-FFF2-40B4-BE49-F238E27FC236}">
                <a16:creationId xmlns:a16="http://schemas.microsoft.com/office/drawing/2014/main" id="{921EC4E2-BED6-4952-7FC7-A86D539E92C6}"/>
              </a:ext>
            </a:extLst>
          </p:cNvPr>
          <p:cNvSpPr txBox="1"/>
          <p:nvPr/>
        </p:nvSpPr>
        <p:spPr>
          <a:xfrm>
            <a:off x="669925" y="2639574"/>
            <a:ext cx="1396536" cy="369332"/>
          </a:xfrm>
          <a:prstGeom prst="rect">
            <a:avLst/>
          </a:prstGeom>
          <a:noFill/>
        </p:spPr>
        <p:txBody>
          <a:bodyPr wrap="none" rtlCol="0">
            <a:spAutoFit/>
          </a:bodyPr>
          <a:lstStyle/>
          <a:p>
            <a:pPr marL="285750" indent="-285750">
              <a:buFont typeface="Wingdings" panose="05000000000000000000" pitchFamily="2" charset="2"/>
              <a:buChar char="n"/>
            </a:pPr>
            <a:r>
              <a:rPr lang="zh-CN" altLang="en-US" b="1" dirty="0"/>
              <a:t>相关工作</a:t>
            </a:r>
          </a:p>
        </p:txBody>
      </p:sp>
      <p:sp>
        <p:nvSpPr>
          <p:cNvPr id="8" name="文本框 7">
            <a:extLst>
              <a:ext uri="{FF2B5EF4-FFF2-40B4-BE49-F238E27FC236}">
                <a16:creationId xmlns:a16="http://schemas.microsoft.com/office/drawing/2014/main" id="{4ED9E19A-D3DF-EA2F-A6E0-A779FD412E7D}"/>
              </a:ext>
            </a:extLst>
          </p:cNvPr>
          <p:cNvSpPr txBox="1"/>
          <p:nvPr/>
        </p:nvSpPr>
        <p:spPr>
          <a:xfrm>
            <a:off x="669924" y="3059364"/>
            <a:ext cx="10850561" cy="2118529"/>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dirty="0"/>
              <a:t>文中提到了两种矩阵机制的实例：分层查询和小波变换；</a:t>
            </a:r>
            <a:endParaRPr lang="en-US" altLang="zh-CN" dirty="0"/>
          </a:p>
          <a:p>
            <a:pPr marL="285750" indent="-285750">
              <a:lnSpc>
                <a:spcPct val="150000"/>
              </a:lnSpc>
              <a:buFont typeface="Wingdings" panose="05000000000000000000" pitchFamily="2" charset="2"/>
              <a:buChar char="Ø"/>
            </a:pPr>
            <a:r>
              <a:rPr lang="zh-CN" altLang="en-US" dirty="0"/>
              <a:t>回答</a:t>
            </a:r>
            <a:r>
              <a:rPr lang="zh-CN" altLang="en-US" dirty="0">
                <a:solidFill>
                  <a:schemeClr val="accent2"/>
                </a:solidFill>
              </a:rPr>
              <a:t>边缘查询</a:t>
            </a:r>
            <a:r>
              <a:rPr lang="zh-CN" altLang="en-US" dirty="0"/>
              <a:t>的算法：使用傅里叶基的子集回答低阶边缘查询；使用贪婪算法选择的所有数据立方体查询的子集来回答等；</a:t>
            </a:r>
            <a:endParaRPr lang="en-US" altLang="zh-CN" dirty="0"/>
          </a:p>
          <a:p>
            <a:pPr marL="285750" indent="-285750">
              <a:lnSpc>
                <a:spcPct val="150000"/>
              </a:lnSpc>
              <a:buFont typeface="Wingdings" panose="05000000000000000000" pitchFamily="2" charset="2"/>
              <a:buChar char="Ø"/>
            </a:pPr>
            <a:r>
              <a:rPr lang="zh-CN" altLang="en-US" dirty="0">
                <a:solidFill>
                  <a:schemeClr val="accent2"/>
                </a:solidFill>
              </a:rPr>
              <a:t>自适应算法</a:t>
            </a:r>
            <a:r>
              <a:rPr lang="zh-CN" altLang="en-US" dirty="0"/>
              <a:t>为任何工作负载生成策略；适应矩阵机制到</a:t>
            </a:r>
            <a:r>
              <a:rPr lang="zh-CN" altLang="en-US" dirty="0">
                <a:solidFill>
                  <a:schemeClr val="accent2"/>
                </a:solidFill>
              </a:rPr>
              <a:t>交互式场景</a:t>
            </a:r>
            <a:r>
              <a:rPr lang="zh-CN" altLang="en-US" dirty="0"/>
              <a:t>等。</a:t>
            </a:r>
            <a:endParaRPr lang="en-US" altLang="zh-CN" dirty="0"/>
          </a:p>
          <a:p>
            <a:pPr marL="285750" indent="-285750">
              <a:lnSpc>
                <a:spcPct val="150000"/>
              </a:lnSpc>
              <a:buFont typeface="Wingdings" panose="05000000000000000000" pitchFamily="2" charset="2"/>
              <a:buChar char="Ø"/>
            </a:pPr>
            <a:r>
              <a:rPr lang="en-US" altLang="zh-CN" dirty="0"/>
              <a:t>……</a:t>
            </a:r>
          </a:p>
        </p:txBody>
      </p:sp>
      <p:sp>
        <p:nvSpPr>
          <p:cNvPr id="9" name="文本框 8">
            <a:extLst>
              <a:ext uri="{FF2B5EF4-FFF2-40B4-BE49-F238E27FC236}">
                <a16:creationId xmlns:a16="http://schemas.microsoft.com/office/drawing/2014/main" id="{842663FA-FC8A-902B-1EBF-5DF8FFE5A53D}"/>
              </a:ext>
            </a:extLst>
          </p:cNvPr>
          <p:cNvSpPr txBox="1"/>
          <p:nvPr/>
        </p:nvSpPr>
        <p:spPr>
          <a:xfrm>
            <a:off x="669924" y="5228351"/>
            <a:ext cx="934871" cy="369332"/>
          </a:xfrm>
          <a:prstGeom prst="rect">
            <a:avLst/>
          </a:prstGeom>
          <a:noFill/>
        </p:spPr>
        <p:txBody>
          <a:bodyPr wrap="none" rtlCol="0">
            <a:spAutoFit/>
          </a:bodyPr>
          <a:lstStyle/>
          <a:p>
            <a:pPr marL="285750" indent="-285750">
              <a:buFont typeface="Wingdings" panose="05000000000000000000" pitchFamily="2" charset="2"/>
              <a:buChar char="n"/>
            </a:pPr>
            <a:r>
              <a:rPr lang="zh-CN" altLang="en-US" dirty="0"/>
              <a:t>总结</a:t>
            </a:r>
          </a:p>
        </p:txBody>
      </p:sp>
      <p:sp>
        <p:nvSpPr>
          <p:cNvPr id="10" name="文本框 9">
            <a:extLst>
              <a:ext uri="{FF2B5EF4-FFF2-40B4-BE49-F238E27FC236}">
                <a16:creationId xmlns:a16="http://schemas.microsoft.com/office/drawing/2014/main" id="{3D2C795A-6DD3-BAB8-E36F-92E8B1F91495}"/>
              </a:ext>
            </a:extLst>
          </p:cNvPr>
          <p:cNvSpPr txBox="1"/>
          <p:nvPr/>
        </p:nvSpPr>
        <p:spPr>
          <a:xfrm>
            <a:off x="669924" y="5728447"/>
            <a:ext cx="8783174"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a:t>矩阵机制可以更准确回答计数查询集，并可以通过迭代求解半定规划计算最优策略</a:t>
            </a:r>
          </a:p>
        </p:txBody>
      </p:sp>
    </p:spTree>
    <p:extLst>
      <p:ext uri="{BB962C8B-B14F-4D97-AF65-F5344CB8AC3E}">
        <p14:creationId xmlns:p14="http://schemas.microsoft.com/office/powerpoint/2010/main" val="3119993952"/>
      </p:ext>
    </p:extLst>
  </p:cSld>
  <p:clrMapOvr>
    <a:masterClrMapping/>
  </p:clrMapOvr>
  <mc:AlternateContent xmlns:mc="http://schemas.openxmlformats.org/markup-compatibility/2006" xmlns:p14="http://schemas.microsoft.com/office/powerpoint/2010/main">
    <mc:Choice Requires="p14">
      <p:transition spd="med" p14:dur="700" advTm="74937">
        <p:fade/>
      </p:transition>
    </mc:Choice>
    <mc:Fallback xmlns="">
      <p:transition spd="med" advTm="7493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alphaModFix amt="5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51" y="-22860"/>
            <a:ext cx="12192000" cy="6858000"/>
          </a:xfrm>
          <a:prstGeom prst="rect">
            <a:avLst/>
          </a:prstGeom>
        </p:spPr>
      </p:pic>
      <p:pic>
        <p:nvPicPr>
          <p:cNvPr id="5" name="Picture 4" descr="http://zsjy.gzhu.edu.cn/images/pic_logo.png"/>
          <p:cNvPicPr>
            <a:picLocks noChangeAspect="1" noChangeArrowheads="1"/>
          </p:cNvPicPr>
          <p:nvPr/>
        </p:nvPicPr>
        <p:blipFill rotWithShape="1">
          <a:blip r:embed="rId4">
            <a:extLst>
              <a:ext uri="{28A0092B-C50C-407E-A947-70E740481C1C}">
                <a14:useLocalDpi xmlns:a14="http://schemas.microsoft.com/office/drawing/2010/main" val="0"/>
              </a:ext>
            </a:extLst>
          </a:blip>
          <a:srcRect t="-1" r="45034" b="-7143"/>
          <a:stretch>
            <a:fillRect/>
          </a:stretch>
        </p:blipFill>
        <p:spPr bwMode="auto">
          <a:xfrm>
            <a:off x="583325" y="114253"/>
            <a:ext cx="3293111" cy="97815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0"/>
          <p:cNvGrpSpPr/>
          <p:nvPr/>
        </p:nvGrpSpPr>
        <p:grpSpPr>
          <a:xfrm>
            <a:off x="9574137" y="87034"/>
            <a:ext cx="2034540" cy="941666"/>
            <a:chOff x="9937100" y="-21252"/>
            <a:chExt cx="2386163" cy="1113116"/>
          </a:xfrm>
        </p:grpSpPr>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37100" y="-21252"/>
              <a:ext cx="1113116" cy="1113116"/>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39077" y="-1296"/>
              <a:ext cx="1484186" cy="1068614"/>
            </a:xfrm>
            <a:prstGeom prst="rect">
              <a:avLst/>
            </a:prstGeom>
          </p:spPr>
        </p:pic>
      </p:grpSp>
      <p:sp>
        <p:nvSpPr>
          <p:cNvPr id="2" name="文本框 1">
            <a:extLst>
              <a:ext uri="{FF2B5EF4-FFF2-40B4-BE49-F238E27FC236}">
                <a16:creationId xmlns:a16="http://schemas.microsoft.com/office/drawing/2014/main" id="{DC55DB28-A37B-EFBD-4F70-40918C8158F9}"/>
              </a:ext>
            </a:extLst>
          </p:cNvPr>
          <p:cNvSpPr txBox="1"/>
          <p:nvPr/>
        </p:nvSpPr>
        <p:spPr>
          <a:xfrm>
            <a:off x="4721264" y="2344300"/>
            <a:ext cx="2749471" cy="707886"/>
          </a:xfrm>
          <a:prstGeom prst="rect">
            <a:avLst/>
          </a:prstGeom>
          <a:noFill/>
        </p:spPr>
        <p:txBody>
          <a:bodyPr wrap="none" rtlCol="0">
            <a:spAutoFit/>
          </a:bodyPr>
          <a:lstStyle/>
          <a:p>
            <a:r>
              <a:rPr lang="zh-CN" altLang="en-US" sz="4000" b="1" dirty="0"/>
              <a:t>感谢垂听！</a:t>
            </a:r>
          </a:p>
        </p:txBody>
      </p:sp>
      <p:sp>
        <p:nvSpPr>
          <p:cNvPr id="3" name="文本框 2">
            <a:extLst>
              <a:ext uri="{FF2B5EF4-FFF2-40B4-BE49-F238E27FC236}">
                <a16:creationId xmlns:a16="http://schemas.microsoft.com/office/drawing/2014/main" id="{7EA2BF76-4FB0-7DCE-3883-74C6B1FF3193}"/>
              </a:ext>
            </a:extLst>
          </p:cNvPr>
          <p:cNvSpPr txBox="1"/>
          <p:nvPr/>
        </p:nvSpPr>
        <p:spPr>
          <a:xfrm>
            <a:off x="5094556" y="5142733"/>
            <a:ext cx="2476960" cy="1296637"/>
          </a:xfrm>
          <a:prstGeom prst="rect">
            <a:avLst/>
          </a:prstGeom>
          <a:noFill/>
        </p:spPr>
        <p:txBody>
          <a:bodyPr wrap="none" rtlCol="0">
            <a:spAutoFit/>
          </a:bodyPr>
          <a:lstStyle/>
          <a:p>
            <a:pPr>
              <a:lnSpc>
                <a:spcPct val="150000"/>
              </a:lnSpc>
            </a:pPr>
            <a:r>
              <a:rPr lang="zh-CN" altLang="en-US" b="1" dirty="0"/>
              <a:t>报告人：刘鑫</a:t>
            </a:r>
            <a:endParaRPr lang="en-US" altLang="zh-CN" b="1" dirty="0"/>
          </a:p>
          <a:p>
            <a:pPr>
              <a:lnSpc>
                <a:spcPct val="150000"/>
              </a:lnSpc>
            </a:pPr>
            <a:r>
              <a:rPr lang="zh-CN" altLang="en-US" b="1" dirty="0"/>
              <a:t>指导老师：张美范</a:t>
            </a:r>
            <a:endParaRPr lang="en-US" altLang="zh-CN" b="1" dirty="0"/>
          </a:p>
          <a:p>
            <a:pPr>
              <a:lnSpc>
                <a:spcPct val="150000"/>
              </a:lnSpc>
            </a:pPr>
            <a:r>
              <a:rPr lang="zh-CN" altLang="en-US" b="1" dirty="0"/>
              <a:t>报告日期：</a:t>
            </a:r>
            <a:r>
              <a:rPr lang="en-US" altLang="zh-CN" b="1" dirty="0"/>
              <a:t>2023.03.31</a:t>
            </a:r>
            <a:endParaRPr lang="zh-CN" altLang="en-US" b="1"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F9DE6-379B-2CEF-8ECC-310A38DA1F74}"/>
              </a:ext>
            </a:extLst>
          </p:cNvPr>
          <p:cNvSpPr>
            <a:spLocks noGrp="1"/>
          </p:cNvSpPr>
          <p:nvPr>
            <p:ph type="title"/>
          </p:nvPr>
        </p:nvSpPr>
        <p:spPr/>
        <p:txBody>
          <a:bodyPr>
            <a:normAutofit/>
          </a:bodyPr>
          <a:lstStyle/>
          <a:p>
            <a:r>
              <a:rPr lang="en-US" altLang="zh-CN" sz="3600" dirty="0"/>
              <a:t>Data domain and cell lists</a:t>
            </a:r>
            <a:endParaRPr lang="zh-CN" altLang="en-US" sz="3600" dirty="0"/>
          </a:p>
        </p:txBody>
      </p:sp>
      <p:sp>
        <p:nvSpPr>
          <p:cNvPr id="3" name="灯片编号占位符 2">
            <a:extLst>
              <a:ext uri="{FF2B5EF4-FFF2-40B4-BE49-F238E27FC236}">
                <a16:creationId xmlns:a16="http://schemas.microsoft.com/office/drawing/2014/main" id="{8B2735E5-6179-6A20-4CCC-67ECFBA00602}"/>
              </a:ext>
            </a:extLst>
          </p:cNvPr>
          <p:cNvSpPr>
            <a:spLocks noGrp="1"/>
          </p:cNvSpPr>
          <p:nvPr>
            <p:ph type="sldNum" sz="quarter" idx="12"/>
          </p:nvPr>
        </p:nvSpPr>
        <p:spPr/>
        <p:txBody>
          <a:bodyPr/>
          <a:lstStyle/>
          <a:p>
            <a:fld id="{5DD3DB80-B894-403A-B48E-6FDC1A72010E}" type="slidenum">
              <a:rPr lang="zh-CN" altLang="en-US" smtClean="0"/>
              <a:t>3</a:t>
            </a:fld>
            <a:endParaRPr lang="zh-CN" altLang="en-US"/>
          </a:p>
        </p:txBody>
      </p:sp>
      <p:sp>
        <p:nvSpPr>
          <p:cNvPr id="4" name="文本框 3">
            <a:extLst>
              <a:ext uri="{FF2B5EF4-FFF2-40B4-BE49-F238E27FC236}">
                <a16:creationId xmlns:a16="http://schemas.microsoft.com/office/drawing/2014/main" id="{D12FAC6D-8A42-CCD4-637B-2001909B9494}"/>
              </a:ext>
            </a:extLst>
          </p:cNvPr>
          <p:cNvSpPr txBox="1"/>
          <p:nvPr/>
        </p:nvSpPr>
        <p:spPr>
          <a:xfrm>
            <a:off x="669925" y="1276478"/>
            <a:ext cx="3948517"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t>a single-table relational schema</a:t>
            </a:r>
            <a:r>
              <a:rPr lang="zh-CN" altLang="en-US" dirty="0"/>
              <a:t>：</a:t>
            </a:r>
          </a:p>
        </p:txBody>
      </p:sp>
      <p:pic>
        <p:nvPicPr>
          <p:cNvPr id="6" name="图片 5">
            <a:extLst>
              <a:ext uri="{FF2B5EF4-FFF2-40B4-BE49-F238E27FC236}">
                <a16:creationId xmlns:a16="http://schemas.microsoft.com/office/drawing/2014/main" id="{4FF1B640-C89B-6D36-0A2C-A0761CCC015A}"/>
              </a:ext>
            </a:extLst>
          </p:cNvPr>
          <p:cNvPicPr>
            <a:picLocks noChangeAspect="1"/>
          </p:cNvPicPr>
          <p:nvPr/>
        </p:nvPicPr>
        <p:blipFill>
          <a:blip r:embed="rId2"/>
          <a:stretch>
            <a:fillRect/>
          </a:stretch>
        </p:blipFill>
        <p:spPr>
          <a:xfrm>
            <a:off x="4538117" y="1289685"/>
            <a:ext cx="628682" cy="342918"/>
          </a:xfrm>
          <a:prstGeom prst="rect">
            <a:avLst/>
          </a:prstGeom>
        </p:spPr>
      </p:pic>
      <p:pic>
        <p:nvPicPr>
          <p:cNvPr id="8" name="图片 7">
            <a:extLst>
              <a:ext uri="{FF2B5EF4-FFF2-40B4-BE49-F238E27FC236}">
                <a16:creationId xmlns:a16="http://schemas.microsoft.com/office/drawing/2014/main" id="{678BEE0A-CA07-3E05-3A96-D9A759B6A2CE}"/>
              </a:ext>
            </a:extLst>
          </p:cNvPr>
          <p:cNvPicPr>
            <a:picLocks noChangeAspect="1"/>
          </p:cNvPicPr>
          <p:nvPr/>
        </p:nvPicPr>
        <p:blipFill>
          <a:blip r:embed="rId3"/>
          <a:stretch>
            <a:fillRect/>
          </a:stretch>
        </p:blipFill>
        <p:spPr>
          <a:xfrm>
            <a:off x="5392973" y="1329066"/>
            <a:ext cx="2571882" cy="298465"/>
          </a:xfrm>
          <a:prstGeom prst="rect">
            <a:avLst/>
          </a:prstGeom>
        </p:spPr>
      </p:pic>
      <p:sp>
        <p:nvSpPr>
          <p:cNvPr id="9" name="文本框 8">
            <a:extLst>
              <a:ext uri="{FF2B5EF4-FFF2-40B4-BE49-F238E27FC236}">
                <a16:creationId xmlns:a16="http://schemas.microsoft.com/office/drawing/2014/main" id="{5DC8AA53-8C33-16E0-E413-EEFE4748FA83}"/>
              </a:ext>
            </a:extLst>
          </p:cNvPr>
          <p:cNvSpPr txBox="1"/>
          <p:nvPr/>
        </p:nvSpPr>
        <p:spPr>
          <a:xfrm>
            <a:off x="669925" y="1834937"/>
            <a:ext cx="1396536"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a:t>属性域：</a:t>
            </a:r>
          </a:p>
        </p:txBody>
      </p:sp>
      <p:pic>
        <p:nvPicPr>
          <p:cNvPr id="11" name="图片 10">
            <a:extLst>
              <a:ext uri="{FF2B5EF4-FFF2-40B4-BE49-F238E27FC236}">
                <a16:creationId xmlns:a16="http://schemas.microsoft.com/office/drawing/2014/main" id="{66B6EBDC-99D7-4D2B-165E-4990D446229B}"/>
              </a:ext>
            </a:extLst>
          </p:cNvPr>
          <p:cNvPicPr>
            <a:picLocks noChangeAspect="1"/>
          </p:cNvPicPr>
          <p:nvPr/>
        </p:nvPicPr>
        <p:blipFill>
          <a:blip r:embed="rId4"/>
          <a:stretch>
            <a:fillRect/>
          </a:stretch>
        </p:blipFill>
        <p:spPr>
          <a:xfrm>
            <a:off x="1948644" y="1872903"/>
            <a:ext cx="933498" cy="298465"/>
          </a:xfrm>
          <a:prstGeom prst="rect">
            <a:avLst/>
          </a:prstGeom>
        </p:spPr>
      </p:pic>
      <p:pic>
        <p:nvPicPr>
          <p:cNvPr id="13" name="图片 12">
            <a:extLst>
              <a:ext uri="{FF2B5EF4-FFF2-40B4-BE49-F238E27FC236}">
                <a16:creationId xmlns:a16="http://schemas.microsoft.com/office/drawing/2014/main" id="{6084FAD1-417F-8022-F7BA-8E12B228D812}"/>
              </a:ext>
            </a:extLst>
          </p:cNvPr>
          <p:cNvPicPr>
            <a:picLocks noChangeAspect="1"/>
          </p:cNvPicPr>
          <p:nvPr/>
        </p:nvPicPr>
        <p:blipFill>
          <a:blip r:embed="rId5"/>
          <a:stretch>
            <a:fillRect/>
          </a:stretch>
        </p:blipFill>
        <p:spPr>
          <a:xfrm>
            <a:off x="3079002" y="1860844"/>
            <a:ext cx="4242018" cy="317516"/>
          </a:xfrm>
          <a:prstGeom prst="rect">
            <a:avLst/>
          </a:prstGeom>
        </p:spPr>
      </p:pic>
      <p:pic>
        <p:nvPicPr>
          <p:cNvPr id="15" name="图片 14">
            <a:extLst>
              <a:ext uri="{FF2B5EF4-FFF2-40B4-BE49-F238E27FC236}">
                <a16:creationId xmlns:a16="http://schemas.microsoft.com/office/drawing/2014/main" id="{2A2C3C02-A0A6-2AA9-F208-7F0720805355}"/>
              </a:ext>
            </a:extLst>
          </p:cNvPr>
          <p:cNvPicPr>
            <a:picLocks noChangeAspect="1"/>
          </p:cNvPicPr>
          <p:nvPr/>
        </p:nvPicPr>
        <p:blipFill>
          <a:blip r:embed="rId6"/>
          <a:stretch>
            <a:fillRect/>
          </a:stretch>
        </p:blipFill>
        <p:spPr>
          <a:xfrm>
            <a:off x="7321020" y="1860844"/>
            <a:ext cx="1130358" cy="311166"/>
          </a:xfrm>
          <a:prstGeom prst="rect">
            <a:avLst/>
          </a:prstGeom>
        </p:spPr>
      </p:pic>
      <p:sp>
        <p:nvSpPr>
          <p:cNvPr id="16" name="文本框 15">
            <a:extLst>
              <a:ext uri="{FF2B5EF4-FFF2-40B4-BE49-F238E27FC236}">
                <a16:creationId xmlns:a16="http://schemas.microsoft.com/office/drawing/2014/main" id="{FAE0FF6A-EEEA-BDB4-AC04-AC4BAA90842C}"/>
              </a:ext>
            </a:extLst>
          </p:cNvPr>
          <p:cNvSpPr txBox="1"/>
          <p:nvPr/>
        </p:nvSpPr>
        <p:spPr>
          <a:xfrm>
            <a:off x="669925" y="2340906"/>
            <a:ext cx="9142246"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a:solidFill>
                  <a:srgbClr val="FF0000"/>
                </a:solidFill>
              </a:rPr>
              <a:t>数据库实例</a:t>
            </a:r>
            <a:r>
              <a:rPr lang="en-US" altLang="zh-CN" dirty="0"/>
              <a:t>I </a:t>
            </a:r>
            <a:r>
              <a:rPr lang="zh-CN" altLang="en-US" dirty="0"/>
              <a:t>被编码为</a:t>
            </a:r>
            <a:r>
              <a:rPr lang="en-US" altLang="zh-CN" dirty="0"/>
              <a:t>cell</a:t>
            </a:r>
            <a:r>
              <a:rPr lang="zh-CN" altLang="en-US" dirty="0"/>
              <a:t>计数向量，每个</a:t>
            </a:r>
            <a:r>
              <a:rPr lang="en-US" altLang="zh-CN" dirty="0"/>
              <a:t>cell</a:t>
            </a:r>
            <a:r>
              <a:rPr lang="zh-CN" altLang="en-US" dirty="0"/>
              <a:t>计数包含在域的不同子集中的元组数量。</a:t>
            </a:r>
          </a:p>
        </p:txBody>
      </p:sp>
      <p:pic>
        <p:nvPicPr>
          <p:cNvPr id="17" name="图片 16">
            <a:extLst>
              <a:ext uri="{FF2B5EF4-FFF2-40B4-BE49-F238E27FC236}">
                <a16:creationId xmlns:a16="http://schemas.microsoft.com/office/drawing/2014/main" id="{19A7FD28-1AEF-4229-B311-24DE71C295E2}"/>
              </a:ext>
            </a:extLst>
          </p:cNvPr>
          <p:cNvPicPr>
            <a:picLocks noChangeAspect="1"/>
          </p:cNvPicPr>
          <p:nvPr/>
        </p:nvPicPr>
        <p:blipFill>
          <a:blip r:embed="rId7"/>
          <a:stretch>
            <a:fillRect/>
          </a:stretch>
        </p:blipFill>
        <p:spPr>
          <a:xfrm>
            <a:off x="669925" y="3524447"/>
            <a:ext cx="4460534" cy="2580334"/>
          </a:xfrm>
          <a:prstGeom prst="rect">
            <a:avLst/>
          </a:prstGeom>
          <a:ln>
            <a:solidFill>
              <a:schemeClr val="tx1"/>
            </a:solidFill>
          </a:ln>
        </p:spPr>
      </p:pic>
      <p:sp>
        <p:nvSpPr>
          <p:cNvPr id="18" name="文本框 17">
            <a:extLst>
              <a:ext uri="{FF2B5EF4-FFF2-40B4-BE49-F238E27FC236}">
                <a16:creationId xmlns:a16="http://schemas.microsoft.com/office/drawing/2014/main" id="{0B6A7502-77D5-81FA-609F-19B684F842D3}"/>
              </a:ext>
            </a:extLst>
          </p:cNvPr>
          <p:cNvSpPr txBox="1"/>
          <p:nvPr/>
        </p:nvSpPr>
        <p:spPr>
          <a:xfrm>
            <a:off x="669925" y="2899365"/>
            <a:ext cx="272382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dirty="0"/>
              <a:t>Cell</a:t>
            </a:r>
            <a:r>
              <a:rPr lang="zh-CN" altLang="en-US" dirty="0"/>
              <a:t>：</a:t>
            </a:r>
            <a:r>
              <a:rPr lang="en-US" altLang="zh-CN" dirty="0"/>
              <a:t>dom(A)</a:t>
            </a:r>
            <a:r>
              <a:rPr lang="zh-CN" altLang="en-US" dirty="0"/>
              <a:t>的非空子集</a:t>
            </a:r>
          </a:p>
        </p:txBody>
      </p:sp>
      <p:sp>
        <p:nvSpPr>
          <p:cNvPr id="19" name="文本框 18">
            <a:extLst>
              <a:ext uri="{FF2B5EF4-FFF2-40B4-BE49-F238E27FC236}">
                <a16:creationId xmlns:a16="http://schemas.microsoft.com/office/drawing/2014/main" id="{E0067C5F-D456-DE85-F116-4085B619DC3A}"/>
              </a:ext>
            </a:extLst>
          </p:cNvPr>
          <p:cNvSpPr txBox="1"/>
          <p:nvPr/>
        </p:nvSpPr>
        <p:spPr>
          <a:xfrm>
            <a:off x="4001696" y="2899365"/>
            <a:ext cx="346761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dirty="0"/>
              <a:t>Cell list</a:t>
            </a:r>
            <a:r>
              <a:rPr lang="zh-CN" altLang="en-US" dirty="0"/>
              <a:t>：互斥单元格的有序列表</a:t>
            </a:r>
          </a:p>
        </p:txBody>
      </p:sp>
      <p:pic>
        <p:nvPicPr>
          <p:cNvPr id="20" name="图片 19">
            <a:extLst>
              <a:ext uri="{FF2B5EF4-FFF2-40B4-BE49-F238E27FC236}">
                <a16:creationId xmlns:a16="http://schemas.microsoft.com/office/drawing/2014/main" id="{F9072472-DEA6-314B-211A-A0E84E929A07}"/>
              </a:ext>
            </a:extLst>
          </p:cNvPr>
          <p:cNvPicPr>
            <a:picLocks noChangeAspect="1"/>
          </p:cNvPicPr>
          <p:nvPr/>
        </p:nvPicPr>
        <p:blipFill>
          <a:blip r:embed="rId8"/>
          <a:stretch>
            <a:fillRect/>
          </a:stretch>
        </p:blipFill>
        <p:spPr>
          <a:xfrm>
            <a:off x="5741372" y="3524447"/>
            <a:ext cx="2640342" cy="2580334"/>
          </a:xfrm>
          <a:prstGeom prst="rect">
            <a:avLst/>
          </a:prstGeom>
          <a:ln>
            <a:solidFill>
              <a:schemeClr val="tx1"/>
            </a:solidFill>
          </a:ln>
        </p:spPr>
      </p:pic>
      <p:sp>
        <p:nvSpPr>
          <p:cNvPr id="21" name="文本框 20">
            <a:extLst>
              <a:ext uri="{FF2B5EF4-FFF2-40B4-BE49-F238E27FC236}">
                <a16:creationId xmlns:a16="http://schemas.microsoft.com/office/drawing/2014/main" id="{261983DC-970C-267D-FC12-7D965B9DEF5B}"/>
              </a:ext>
            </a:extLst>
          </p:cNvPr>
          <p:cNvSpPr txBox="1"/>
          <p:nvPr/>
        </p:nvSpPr>
        <p:spPr>
          <a:xfrm>
            <a:off x="8014809" y="2899365"/>
            <a:ext cx="160813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dirty="0"/>
              <a:t>Data vector: x</a:t>
            </a:r>
            <a:endParaRPr lang="zh-CN" altLang="en-US" dirty="0"/>
          </a:p>
        </p:txBody>
      </p:sp>
      <p:pic>
        <p:nvPicPr>
          <p:cNvPr id="22" name="图片 21">
            <a:extLst>
              <a:ext uri="{FF2B5EF4-FFF2-40B4-BE49-F238E27FC236}">
                <a16:creationId xmlns:a16="http://schemas.microsoft.com/office/drawing/2014/main" id="{83E66926-0E10-C9E4-EEA1-4BA73EFC598B}"/>
              </a:ext>
            </a:extLst>
          </p:cNvPr>
          <p:cNvPicPr>
            <a:picLocks noChangeAspect="1"/>
          </p:cNvPicPr>
          <p:nvPr/>
        </p:nvPicPr>
        <p:blipFill>
          <a:blip r:embed="rId9"/>
          <a:stretch>
            <a:fillRect/>
          </a:stretch>
        </p:blipFill>
        <p:spPr>
          <a:xfrm>
            <a:off x="8992627" y="3524447"/>
            <a:ext cx="800193" cy="2580334"/>
          </a:xfrm>
          <a:prstGeom prst="rect">
            <a:avLst/>
          </a:prstGeom>
          <a:ln>
            <a:solidFill>
              <a:schemeClr val="tx1"/>
            </a:solidFill>
          </a:ln>
        </p:spPr>
      </p:pic>
      <p:sp>
        <p:nvSpPr>
          <p:cNvPr id="23" name="十字形 22">
            <a:extLst>
              <a:ext uri="{FF2B5EF4-FFF2-40B4-BE49-F238E27FC236}">
                <a16:creationId xmlns:a16="http://schemas.microsoft.com/office/drawing/2014/main" id="{C1D155D7-E212-0560-E2D7-B8C45856AF65}"/>
              </a:ext>
            </a:extLst>
          </p:cNvPr>
          <p:cNvSpPr/>
          <p:nvPr/>
        </p:nvSpPr>
        <p:spPr>
          <a:xfrm>
            <a:off x="5235760" y="4562442"/>
            <a:ext cx="414532" cy="369332"/>
          </a:xfrm>
          <a:prstGeom prst="plus">
            <a:avLst>
              <a:gd name="adj" fmla="val 449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11FC2FB4-45DF-ABFC-B661-EB611EC642D3}"/>
              </a:ext>
            </a:extLst>
          </p:cNvPr>
          <p:cNvSpPr/>
          <p:nvPr/>
        </p:nvSpPr>
        <p:spPr>
          <a:xfrm>
            <a:off x="8472634" y="4613733"/>
            <a:ext cx="429073" cy="266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2D2BBF74-9FFB-5344-AA2F-A41C31AF0AB6}"/>
              </a:ext>
            </a:extLst>
          </p:cNvPr>
          <p:cNvSpPr txBox="1"/>
          <p:nvPr/>
        </p:nvSpPr>
        <p:spPr>
          <a:xfrm>
            <a:off x="9977718" y="4815325"/>
            <a:ext cx="1542769" cy="128945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nSpc>
                <a:spcPct val="150000"/>
              </a:lnSpc>
              <a:buFont typeface="Wingdings" panose="05000000000000000000" pitchFamily="2" charset="2"/>
              <a:buChar char="n"/>
            </a:pPr>
            <a:r>
              <a:rPr lang="en-US" altLang="zh-CN" dirty="0"/>
              <a:t>X</a:t>
            </a:r>
            <a:r>
              <a:rPr lang="zh-CN" altLang="en-US" dirty="0"/>
              <a:t>不一定完全覆盖数据库实例</a:t>
            </a:r>
          </a:p>
        </p:txBody>
      </p:sp>
    </p:spTree>
    <p:extLst>
      <p:ext uri="{BB962C8B-B14F-4D97-AF65-F5344CB8AC3E}">
        <p14:creationId xmlns:p14="http://schemas.microsoft.com/office/powerpoint/2010/main" val="32487906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anim calcmode="lin" valueType="num">
                                      <p:cBhvr>
                                        <p:cTn id="40" dur="500" fill="hold"/>
                                        <p:tgtEl>
                                          <p:spTgt spid="17"/>
                                        </p:tgtEl>
                                        <p:attrNameLst>
                                          <p:attrName>ppt_x</p:attrName>
                                        </p:attrNameLst>
                                      </p:cBhvr>
                                      <p:tavLst>
                                        <p:tav tm="0">
                                          <p:val>
                                            <p:strVal val="#ppt_x"/>
                                          </p:val>
                                        </p:tav>
                                        <p:tav tm="100000">
                                          <p:val>
                                            <p:strVal val="#ppt_x"/>
                                          </p:val>
                                        </p:tav>
                                      </p:tavLst>
                                    </p:anim>
                                    <p:anim calcmode="lin" valueType="num">
                                      <p:cBhvr>
                                        <p:cTn id="41"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anim calcmode="lin" valueType="num">
                                      <p:cBhvr>
                                        <p:cTn id="55" dur="500" fill="hold"/>
                                        <p:tgtEl>
                                          <p:spTgt spid="20"/>
                                        </p:tgtEl>
                                        <p:attrNameLst>
                                          <p:attrName>ppt_x</p:attrName>
                                        </p:attrNameLst>
                                      </p:cBhvr>
                                      <p:tavLst>
                                        <p:tav tm="0">
                                          <p:val>
                                            <p:strVal val="#ppt_x"/>
                                          </p:val>
                                        </p:tav>
                                        <p:tav tm="100000">
                                          <p:val>
                                            <p:strVal val="#ppt_x"/>
                                          </p:val>
                                        </p:tav>
                                      </p:tavLst>
                                    </p:anim>
                                    <p:anim calcmode="lin" valueType="num">
                                      <p:cBhvr>
                                        <p:cTn id="56"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anim calcmode="lin" valueType="num">
                                      <p:cBhvr>
                                        <p:cTn id="67" dur="500" fill="hold"/>
                                        <p:tgtEl>
                                          <p:spTgt spid="23"/>
                                        </p:tgtEl>
                                        <p:attrNameLst>
                                          <p:attrName>ppt_x</p:attrName>
                                        </p:attrNameLst>
                                      </p:cBhvr>
                                      <p:tavLst>
                                        <p:tav tm="0">
                                          <p:val>
                                            <p:strVal val="#ppt_x"/>
                                          </p:val>
                                        </p:tav>
                                        <p:tav tm="100000">
                                          <p:val>
                                            <p:strVal val="#ppt_x"/>
                                          </p:val>
                                        </p:tav>
                                      </p:tavLst>
                                    </p:anim>
                                    <p:anim calcmode="lin" valueType="num">
                                      <p:cBhvr>
                                        <p:cTn id="68" dur="500" fill="hold"/>
                                        <p:tgtEl>
                                          <p:spTgt spid="23"/>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anim calcmode="lin" valueType="num">
                                      <p:cBhvr>
                                        <p:cTn id="72" dur="500" fill="hold"/>
                                        <p:tgtEl>
                                          <p:spTgt spid="24"/>
                                        </p:tgtEl>
                                        <p:attrNameLst>
                                          <p:attrName>ppt_x</p:attrName>
                                        </p:attrNameLst>
                                      </p:cBhvr>
                                      <p:tavLst>
                                        <p:tav tm="0">
                                          <p:val>
                                            <p:strVal val="#ppt_x"/>
                                          </p:val>
                                        </p:tav>
                                        <p:tav tm="100000">
                                          <p:val>
                                            <p:strVal val="#ppt_x"/>
                                          </p:val>
                                        </p:tav>
                                      </p:tavLst>
                                    </p:anim>
                                    <p:anim calcmode="lin" valueType="num">
                                      <p:cBhvr>
                                        <p:cTn id="73" dur="500" fill="hold"/>
                                        <p:tgtEl>
                                          <p:spTgt spid="24"/>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anim calcmode="lin" valueType="num">
                                      <p:cBhvr>
                                        <p:cTn id="77" dur="500" fill="hold"/>
                                        <p:tgtEl>
                                          <p:spTgt spid="22"/>
                                        </p:tgtEl>
                                        <p:attrNameLst>
                                          <p:attrName>ppt_x</p:attrName>
                                        </p:attrNameLst>
                                      </p:cBhvr>
                                      <p:tavLst>
                                        <p:tav tm="0">
                                          <p:val>
                                            <p:strVal val="#ppt_x"/>
                                          </p:val>
                                        </p:tav>
                                        <p:tav tm="100000">
                                          <p:val>
                                            <p:strVal val="#ppt_x"/>
                                          </p:val>
                                        </p:tav>
                                      </p:tavLst>
                                    </p:anim>
                                    <p:anim calcmode="lin" valueType="num">
                                      <p:cBhvr>
                                        <p:cTn id="78"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anim calcmode="lin" valueType="num">
                                      <p:cBhvr>
                                        <p:cTn id="84" dur="500" fill="hold"/>
                                        <p:tgtEl>
                                          <p:spTgt spid="5"/>
                                        </p:tgtEl>
                                        <p:attrNameLst>
                                          <p:attrName>ppt_x</p:attrName>
                                        </p:attrNameLst>
                                      </p:cBhvr>
                                      <p:tavLst>
                                        <p:tav tm="0">
                                          <p:val>
                                            <p:strVal val="#ppt_x"/>
                                          </p:val>
                                        </p:tav>
                                        <p:tav tm="100000">
                                          <p:val>
                                            <p:strVal val="#ppt_x"/>
                                          </p:val>
                                        </p:tav>
                                      </p:tavLst>
                                    </p:anim>
                                    <p:anim calcmode="lin" valueType="num">
                                      <p:cBhvr>
                                        <p:cTn id="85"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6" grpId="0"/>
      <p:bldP spid="18" grpId="0" animBg="1"/>
      <p:bldP spid="19" grpId="0" animBg="1"/>
      <p:bldP spid="21" grpId="0" animBg="1"/>
      <p:bldP spid="23" grpId="0" animBg="1"/>
      <p:bldP spid="2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EA1D2-E2FE-EE73-E293-5EE41279D60F}"/>
              </a:ext>
            </a:extLst>
          </p:cNvPr>
          <p:cNvSpPr>
            <a:spLocks noGrp="1"/>
          </p:cNvSpPr>
          <p:nvPr>
            <p:ph type="title"/>
          </p:nvPr>
        </p:nvSpPr>
        <p:spPr/>
        <p:txBody>
          <a:bodyPr>
            <a:normAutofit/>
          </a:bodyPr>
          <a:lstStyle/>
          <a:p>
            <a:r>
              <a:rPr lang="en-US" altLang="zh-CN" sz="3600" dirty="0"/>
              <a:t>Liner queries and Query workloads</a:t>
            </a:r>
            <a:endParaRPr lang="zh-CN" altLang="en-US" sz="3600" dirty="0"/>
          </a:p>
        </p:txBody>
      </p:sp>
      <p:sp>
        <p:nvSpPr>
          <p:cNvPr id="3" name="灯片编号占位符 2">
            <a:extLst>
              <a:ext uri="{FF2B5EF4-FFF2-40B4-BE49-F238E27FC236}">
                <a16:creationId xmlns:a16="http://schemas.microsoft.com/office/drawing/2014/main" id="{600FCC27-60C8-75D9-5A27-8A59EF35BF68}"/>
              </a:ext>
            </a:extLst>
          </p:cNvPr>
          <p:cNvSpPr>
            <a:spLocks noGrp="1"/>
          </p:cNvSpPr>
          <p:nvPr>
            <p:ph type="sldNum" sz="quarter" idx="12"/>
          </p:nvPr>
        </p:nvSpPr>
        <p:spPr/>
        <p:txBody>
          <a:bodyPr/>
          <a:lstStyle/>
          <a:p>
            <a:fld id="{5DD3DB80-B894-403A-B48E-6FDC1A72010E}" type="slidenum">
              <a:rPr lang="zh-CN" altLang="en-US" smtClean="0"/>
              <a:t>4</a:t>
            </a:fld>
            <a:endParaRPr lang="zh-CN" altLang="en-US"/>
          </a:p>
        </p:txBody>
      </p:sp>
      <p:sp>
        <p:nvSpPr>
          <p:cNvPr id="4" name="文本框 3">
            <a:extLst>
              <a:ext uri="{FF2B5EF4-FFF2-40B4-BE49-F238E27FC236}">
                <a16:creationId xmlns:a16="http://schemas.microsoft.com/office/drawing/2014/main" id="{DFD57A7E-D8BE-78CD-622B-921E7632B5AD}"/>
              </a:ext>
            </a:extLst>
          </p:cNvPr>
          <p:cNvSpPr txBox="1"/>
          <p:nvPr/>
        </p:nvSpPr>
        <p:spPr>
          <a:xfrm>
            <a:off x="669925" y="1135248"/>
            <a:ext cx="4262705" cy="369332"/>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zh-CN" altLang="en-US" dirty="0"/>
              <a:t>矩阵机制（</a:t>
            </a:r>
            <a:r>
              <a:rPr lang="en-US" altLang="zh-CN" dirty="0"/>
              <a:t>MM</a:t>
            </a:r>
            <a:r>
              <a:rPr lang="zh-CN" altLang="en-US" dirty="0"/>
              <a:t>）旨在回答一组</a:t>
            </a:r>
            <a:r>
              <a:rPr lang="zh-CN" altLang="en-US" dirty="0">
                <a:solidFill>
                  <a:srgbClr val="FF0000"/>
                </a:solidFill>
              </a:rPr>
              <a:t>线性查询</a:t>
            </a:r>
          </a:p>
        </p:txBody>
      </p:sp>
      <p:pic>
        <p:nvPicPr>
          <p:cNvPr id="5" name="图片 4">
            <a:extLst>
              <a:ext uri="{FF2B5EF4-FFF2-40B4-BE49-F238E27FC236}">
                <a16:creationId xmlns:a16="http://schemas.microsoft.com/office/drawing/2014/main" id="{43C5AF31-6B4B-F03D-F997-A0F324F454F6}"/>
              </a:ext>
            </a:extLst>
          </p:cNvPr>
          <p:cNvPicPr>
            <a:picLocks noChangeAspect="1"/>
          </p:cNvPicPr>
          <p:nvPr/>
        </p:nvPicPr>
        <p:blipFill>
          <a:blip r:embed="rId2"/>
          <a:stretch>
            <a:fillRect/>
          </a:stretch>
        </p:blipFill>
        <p:spPr>
          <a:xfrm>
            <a:off x="669925" y="3655370"/>
            <a:ext cx="767654" cy="2475406"/>
          </a:xfrm>
          <a:prstGeom prst="rect">
            <a:avLst/>
          </a:prstGeom>
          <a:ln>
            <a:solidFill>
              <a:schemeClr val="tx1"/>
            </a:solidFill>
          </a:ln>
        </p:spPr>
      </p:pic>
      <p:sp>
        <p:nvSpPr>
          <p:cNvPr id="6" name="文本框 5">
            <a:extLst>
              <a:ext uri="{FF2B5EF4-FFF2-40B4-BE49-F238E27FC236}">
                <a16:creationId xmlns:a16="http://schemas.microsoft.com/office/drawing/2014/main" id="{A7020E10-E574-B13B-2175-44BE7DAECDE3}"/>
              </a:ext>
            </a:extLst>
          </p:cNvPr>
          <p:cNvSpPr txBox="1"/>
          <p:nvPr/>
        </p:nvSpPr>
        <p:spPr>
          <a:xfrm>
            <a:off x="649773" y="1586671"/>
            <a:ext cx="6301725" cy="369332"/>
          </a:xfrm>
          <a:prstGeom prst="rect">
            <a:avLst/>
          </a:prstGeom>
          <a:noFill/>
        </p:spPr>
        <p:txBody>
          <a:bodyPr wrap="none" rtlCol="0">
            <a:spAutoFit/>
          </a:bodyPr>
          <a:lstStyle/>
          <a:p>
            <a:r>
              <a:rPr lang="zh-CN" altLang="en-US" dirty="0"/>
              <a:t>线性查询（</a:t>
            </a:r>
            <a:r>
              <a:rPr lang="en-US" altLang="zh-CN" dirty="0"/>
              <a:t>Liner query</a:t>
            </a:r>
            <a:r>
              <a:rPr lang="zh-CN" altLang="en-US" dirty="0"/>
              <a:t>）计算数据向量</a:t>
            </a:r>
            <a:r>
              <a:rPr lang="en-US" altLang="zh-CN" dirty="0"/>
              <a:t>x</a:t>
            </a:r>
            <a:r>
              <a:rPr lang="zh-CN" altLang="en-US" dirty="0"/>
              <a:t>中计数的线性组合。</a:t>
            </a:r>
          </a:p>
        </p:txBody>
      </p:sp>
      <p:pic>
        <p:nvPicPr>
          <p:cNvPr id="8" name="图片 7">
            <a:extLst>
              <a:ext uri="{FF2B5EF4-FFF2-40B4-BE49-F238E27FC236}">
                <a16:creationId xmlns:a16="http://schemas.microsoft.com/office/drawing/2014/main" id="{32E509C3-2CB9-6E02-2FA9-8B3B18758B4D}"/>
              </a:ext>
            </a:extLst>
          </p:cNvPr>
          <p:cNvPicPr>
            <a:picLocks noChangeAspect="1"/>
          </p:cNvPicPr>
          <p:nvPr/>
        </p:nvPicPr>
        <p:blipFill>
          <a:blip r:embed="rId3"/>
          <a:stretch>
            <a:fillRect/>
          </a:stretch>
        </p:blipFill>
        <p:spPr>
          <a:xfrm>
            <a:off x="669925" y="2067352"/>
            <a:ext cx="6261422" cy="1365320"/>
          </a:xfrm>
          <a:prstGeom prst="rect">
            <a:avLst/>
          </a:prstGeom>
          <a:ln>
            <a:solidFill>
              <a:schemeClr val="accent1"/>
            </a:solidFill>
          </a:ln>
        </p:spPr>
      </p:pic>
      <p:pic>
        <p:nvPicPr>
          <p:cNvPr id="9" name="图片 8">
            <a:extLst>
              <a:ext uri="{FF2B5EF4-FFF2-40B4-BE49-F238E27FC236}">
                <a16:creationId xmlns:a16="http://schemas.microsoft.com/office/drawing/2014/main" id="{245D2018-D147-F207-4016-F2C4BCB5EDB3}"/>
              </a:ext>
            </a:extLst>
          </p:cNvPr>
          <p:cNvPicPr>
            <a:picLocks noChangeAspect="1"/>
          </p:cNvPicPr>
          <p:nvPr/>
        </p:nvPicPr>
        <p:blipFill>
          <a:blip r:embed="rId4"/>
          <a:stretch>
            <a:fillRect/>
          </a:stretch>
        </p:blipFill>
        <p:spPr>
          <a:xfrm>
            <a:off x="1893527" y="3655370"/>
            <a:ext cx="2532974" cy="2475406"/>
          </a:xfrm>
          <a:prstGeom prst="rect">
            <a:avLst/>
          </a:prstGeom>
          <a:ln>
            <a:solidFill>
              <a:schemeClr val="tx1"/>
            </a:solidFill>
          </a:ln>
        </p:spPr>
      </p:pic>
      <p:pic>
        <p:nvPicPr>
          <p:cNvPr id="11" name="图片 10">
            <a:extLst>
              <a:ext uri="{FF2B5EF4-FFF2-40B4-BE49-F238E27FC236}">
                <a16:creationId xmlns:a16="http://schemas.microsoft.com/office/drawing/2014/main" id="{994BAB62-A279-5551-FB5D-6F07135B199E}"/>
              </a:ext>
            </a:extLst>
          </p:cNvPr>
          <p:cNvPicPr>
            <a:picLocks noChangeAspect="1"/>
          </p:cNvPicPr>
          <p:nvPr/>
        </p:nvPicPr>
        <p:blipFill>
          <a:blip r:embed="rId5"/>
          <a:stretch>
            <a:fillRect/>
          </a:stretch>
        </p:blipFill>
        <p:spPr>
          <a:xfrm>
            <a:off x="4932630" y="3525188"/>
            <a:ext cx="6299524" cy="260363"/>
          </a:xfrm>
          <a:prstGeom prst="rect">
            <a:avLst/>
          </a:prstGeom>
        </p:spPr>
      </p:pic>
      <p:sp>
        <p:nvSpPr>
          <p:cNvPr id="12" name="文本框 11">
            <a:extLst>
              <a:ext uri="{FF2B5EF4-FFF2-40B4-BE49-F238E27FC236}">
                <a16:creationId xmlns:a16="http://schemas.microsoft.com/office/drawing/2014/main" id="{E5940AEC-C325-95FD-1DA3-17158359CA8B}"/>
              </a:ext>
            </a:extLst>
          </p:cNvPr>
          <p:cNvSpPr txBox="1"/>
          <p:nvPr/>
        </p:nvSpPr>
        <p:spPr>
          <a:xfrm>
            <a:off x="8148381" y="1135248"/>
            <a:ext cx="2101857" cy="369332"/>
          </a:xfrm>
          <a:prstGeom prst="rect">
            <a:avLst/>
          </a:prstGeom>
          <a:noFill/>
        </p:spPr>
        <p:txBody>
          <a:bodyPr wrap="none" rtlCol="0">
            <a:spAutoFit/>
          </a:bodyPr>
          <a:lstStyle/>
          <a:p>
            <a:r>
              <a:rPr lang="en-US" altLang="zh-CN" b="1" dirty="0"/>
              <a:t>w</a:t>
            </a:r>
            <a:r>
              <a:rPr lang="en-US" altLang="zh-CN" dirty="0"/>
              <a:t>=[1,1,1,1,1,1,1,1]</a:t>
            </a:r>
            <a:endParaRPr lang="zh-CN" altLang="en-US" dirty="0"/>
          </a:p>
        </p:txBody>
      </p:sp>
      <p:pic>
        <p:nvPicPr>
          <p:cNvPr id="14" name="图片 13">
            <a:extLst>
              <a:ext uri="{FF2B5EF4-FFF2-40B4-BE49-F238E27FC236}">
                <a16:creationId xmlns:a16="http://schemas.microsoft.com/office/drawing/2014/main" id="{8BA7710F-30CB-EE69-F18D-6C85ECD9AE11}"/>
              </a:ext>
            </a:extLst>
          </p:cNvPr>
          <p:cNvPicPr>
            <a:picLocks noChangeAspect="1"/>
          </p:cNvPicPr>
          <p:nvPr/>
        </p:nvPicPr>
        <p:blipFill>
          <a:blip r:embed="rId6"/>
          <a:stretch>
            <a:fillRect/>
          </a:stretch>
        </p:blipFill>
        <p:spPr>
          <a:xfrm>
            <a:off x="8082391" y="1473177"/>
            <a:ext cx="2419474" cy="1898748"/>
          </a:xfrm>
          <a:prstGeom prst="rect">
            <a:avLst/>
          </a:prstGeom>
        </p:spPr>
      </p:pic>
      <p:pic>
        <p:nvPicPr>
          <p:cNvPr id="16" name="图片 15">
            <a:extLst>
              <a:ext uri="{FF2B5EF4-FFF2-40B4-BE49-F238E27FC236}">
                <a16:creationId xmlns:a16="http://schemas.microsoft.com/office/drawing/2014/main" id="{E8B60846-26B6-B40E-AE73-0D890A48D63D}"/>
              </a:ext>
            </a:extLst>
          </p:cNvPr>
          <p:cNvPicPr>
            <a:picLocks noChangeAspect="1"/>
          </p:cNvPicPr>
          <p:nvPr/>
        </p:nvPicPr>
        <p:blipFill>
          <a:blip r:embed="rId7"/>
          <a:stretch>
            <a:fillRect/>
          </a:stretch>
        </p:blipFill>
        <p:spPr>
          <a:xfrm>
            <a:off x="4932630" y="3834934"/>
            <a:ext cx="5778797" cy="1098606"/>
          </a:xfrm>
          <a:prstGeom prst="rect">
            <a:avLst/>
          </a:prstGeom>
        </p:spPr>
      </p:pic>
      <p:pic>
        <p:nvPicPr>
          <p:cNvPr id="18" name="图片 17">
            <a:extLst>
              <a:ext uri="{FF2B5EF4-FFF2-40B4-BE49-F238E27FC236}">
                <a16:creationId xmlns:a16="http://schemas.microsoft.com/office/drawing/2014/main" id="{E8947993-BC9A-990C-31B5-297E9724C468}"/>
              </a:ext>
            </a:extLst>
          </p:cNvPr>
          <p:cNvPicPr>
            <a:picLocks noChangeAspect="1"/>
          </p:cNvPicPr>
          <p:nvPr/>
        </p:nvPicPr>
        <p:blipFill>
          <a:blip r:embed="rId8"/>
          <a:stretch>
            <a:fillRect/>
          </a:stretch>
        </p:blipFill>
        <p:spPr>
          <a:xfrm>
            <a:off x="4932630" y="5087715"/>
            <a:ext cx="5994708" cy="1384371"/>
          </a:xfrm>
          <a:prstGeom prst="rect">
            <a:avLst/>
          </a:prstGeom>
        </p:spPr>
      </p:pic>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141586ED-3458-3D02-4A93-5A69C4FBC077}"/>
                  </a:ext>
                </a:extLst>
              </p:cNvPr>
              <p:cNvSpPr txBox="1"/>
              <p:nvPr/>
            </p:nvSpPr>
            <p:spPr>
              <a:xfrm>
                <a:off x="10565368" y="2145552"/>
                <a:ext cx="66678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oMath>
                  </m:oMathPara>
                </a14:m>
                <a:endParaRPr lang="zh-CN" altLang="en-US" dirty="0"/>
              </a:p>
            </p:txBody>
          </p:sp>
        </mc:Choice>
        <mc:Fallback>
          <p:sp>
            <p:nvSpPr>
              <p:cNvPr id="7" name="文本框 6">
                <a:extLst>
                  <a:ext uri="{FF2B5EF4-FFF2-40B4-BE49-F238E27FC236}">
                    <a16:creationId xmlns:a16="http://schemas.microsoft.com/office/drawing/2014/main" id="{141586ED-3458-3D02-4A93-5A69C4FBC077}"/>
                  </a:ext>
                </a:extLst>
              </p:cNvPr>
              <p:cNvSpPr txBox="1">
                <a:spLocks noRot="1" noChangeAspect="1" noMove="1" noResize="1" noEditPoints="1" noAdjustHandles="1" noChangeArrowheads="1" noChangeShapeType="1" noTextEdit="1"/>
              </p:cNvSpPr>
              <p:nvPr/>
            </p:nvSpPr>
            <p:spPr>
              <a:xfrm>
                <a:off x="10565368" y="2145552"/>
                <a:ext cx="666786" cy="276999"/>
              </a:xfrm>
              <a:prstGeom prst="rect">
                <a:avLst/>
              </a:prstGeom>
              <a:blipFill>
                <a:blip r:embed="rId9"/>
                <a:stretch>
                  <a:fillRect l="-3636" r="-2727" b="-44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8183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anim calcmode="lin" valueType="num">
                                      <p:cBhvr>
                                        <p:cTn id="25" dur="500" fill="hold"/>
                                        <p:tgtEl>
                                          <p:spTgt spid="9"/>
                                        </p:tgtEl>
                                        <p:attrNameLst>
                                          <p:attrName>ppt_x</p:attrName>
                                        </p:attrNameLst>
                                      </p:cBhvr>
                                      <p:tavLst>
                                        <p:tav tm="0">
                                          <p:val>
                                            <p:strVal val="#ppt_x"/>
                                          </p:val>
                                        </p:tav>
                                        <p:tav tm="100000">
                                          <p:val>
                                            <p:strVal val="#ppt_x"/>
                                          </p:val>
                                        </p:tav>
                                      </p:tavLst>
                                    </p:anim>
                                    <p:anim calcmode="lin" valueType="num">
                                      <p:cBhvr>
                                        <p:cTn id="26"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anim calcmode="lin" valueType="num">
                                      <p:cBhvr>
                                        <p:cTn id="37" dur="500" fill="hold"/>
                                        <p:tgtEl>
                                          <p:spTgt spid="12"/>
                                        </p:tgtEl>
                                        <p:attrNameLst>
                                          <p:attrName>ppt_x</p:attrName>
                                        </p:attrNameLst>
                                      </p:cBhvr>
                                      <p:tavLst>
                                        <p:tav tm="0">
                                          <p:val>
                                            <p:strVal val="#ppt_x"/>
                                          </p:val>
                                        </p:tav>
                                        <p:tav tm="100000">
                                          <p:val>
                                            <p:strVal val="#ppt_x"/>
                                          </p:val>
                                        </p:tav>
                                      </p:tavLst>
                                    </p:anim>
                                    <p:anim calcmode="lin" valueType="num">
                                      <p:cBhvr>
                                        <p:cTn id="38"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anim calcmode="lin" valueType="num">
                                      <p:cBhvr>
                                        <p:cTn id="44" dur="500" fill="hold"/>
                                        <p:tgtEl>
                                          <p:spTgt spid="16"/>
                                        </p:tgtEl>
                                        <p:attrNameLst>
                                          <p:attrName>ppt_x</p:attrName>
                                        </p:attrNameLst>
                                      </p:cBhvr>
                                      <p:tavLst>
                                        <p:tav tm="0">
                                          <p:val>
                                            <p:strVal val="#ppt_x"/>
                                          </p:val>
                                        </p:tav>
                                        <p:tav tm="100000">
                                          <p:val>
                                            <p:strVal val="#ppt_x"/>
                                          </p:val>
                                        </p:tav>
                                      </p:tavLst>
                                    </p:anim>
                                    <p:anim calcmode="lin" valueType="num">
                                      <p:cBhvr>
                                        <p:cTn id="45" dur="500" fill="hold"/>
                                        <p:tgtEl>
                                          <p:spTgt spid="16"/>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anim calcmode="lin" valueType="num">
                                      <p:cBhvr>
                                        <p:cTn id="49" dur="500" fill="hold"/>
                                        <p:tgtEl>
                                          <p:spTgt spid="14"/>
                                        </p:tgtEl>
                                        <p:attrNameLst>
                                          <p:attrName>ppt_x</p:attrName>
                                        </p:attrNameLst>
                                      </p:cBhvr>
                                      <p:tavLst>
                                        <p:tav tm="0">
                                          <p:val>
                                            <p:strVal val="#ppt_x"/>
                                          </p:val>
                                        </p:tav>
                                        <p:tav tm="100000">
                                          <p:val>
                                            <p:strVal val="#ppt_x"/>
                                          </p:val>
                                        </p:tav>
                                      </p:tavLst>
                                    </p:anim>
                                    <p:anim calcmode="lin" valueType="num">
                                      <p:cBhvr>
                                        <p:cTn id="50" dur="500" fill="hold"/>
                                        <p:tgtEl>
                                          <p:spTgt spid="1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anim calcmode="lin" valueType="num">
                                      <p:cBhvr>
                                        <p:cTn id="54" dur="500" fill="hold"/>
                                        <p:tgtEl>
                                          <p:spTgt spid="7"/>
                                        </p:tgtEl>
                                        <p:attrNameLst>
                                          <p:attrName>ppt_x</p:attrName>
                                        </p:attrNameLst>
                                      </p:cBhvr>
                                      <p:tavLst>
                                        <p:tav tm="0">
                                          <p:val>
                                            <p:strVal val="#ppt_x"/>
                                          </p:val>
                                        </p:tav>
                                        <p:tav tm="100000">
                                          <p:val>
                                            <p:strVal val="#ppt_x"/>
                                          </p:val>
                                        </p:tav>
                                      </p:tavLst>
                                    </p:anim>
                                    <p:anim calcmode="lin" valueType="num">
                                      <p:cBhvr>
                                        <p:cTn id="55"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2108B9-7D9A-0175-4BF3-7D2FDDEB248B}"/>
              </a:ext>
            </a:extLst>
          </p:cNvPr>
          <p:cNvSpPr>
            <a:spLocks noGrp="1"/>
          </p:cNvSpPr>
          <p:nvPr>
            <p:ph type="title"/>
          </p:nvPr>
        </p:nvSpPr>
        <p:spPr/>
        <p:txBody>
          <a:bodyPr>
            <a:normAutofit/>
          </a:bodyPr>
          <a:lstStyle/>
          <a:p>
            <a:r>
              <a:rPr lang="en-US" altLang="zh-CN" sz="3200" dirty="0"/>
              <a:t>Representing query workloads in matrix form</a:t>
            </a:r>
            <a:endParaRPr lang="zh-CN" altLang="en-US" sz="3200" dirty="0"/>
          </a:p>
        </p:txBody>
      </p:sp>
      <p:sp>
        <p:nvSpPr>
          <p:cNvPr id="3" name="灯片编号占位符 2">
            <a:extLst>
              <a:ext uri="{FF2B5EF4-FFF2-40B4-BE49-F238E27FC236}">
                <a16:creationId xmlns:a16="http://schemas.microsoft.com/office/drawing/2014/main" id="{FD995D2F-6B8A-C341-E523-3C252DA81812}"/>
              </a:ext>
            </a:extLst>
          </p:cNvPr>
          <p:cNvSpPr>
            <a:spLocks noGrp="1"/>
          </p:cNvSpPr>
          <p:nvPr>
            <p:ph type="sldNum" sz="quarter" idx="12"/>
          </p:nvPr>
        </p:nvSpPr>
        <p:spPr/>
        <p:txBody>
          <a:bodyPr/>
          <a:lstStyle/>
          <a:p>
            <a:fld id="{5DD3DB80-B894-403A-B48E-6FDC1A72010E}" type="slidenum">
              <a:rPr lang="zh-CN" altLang="en-US" smtClean="0"/>
              <a:t>5</a:t>
            </a:fld>
            <a:endParaRPr lang="zh-CN" altLang="en-US"/>
          </a:p>
        </p:txBody>
      </p:sp>
      <p:pic>
        <p:nvPicPr>
          <p:cNvPr id="5" name="图片 4">
            <a:extLst>
              <a:ext uri="{FF2B5EF4-FFF2-40B4-BE49-F238E27FC236}">
                <a16:creationId xmlns:a16="http://schemas.microsoft.com/office/drawing/2014/main" id="{12104331-655F-0FED-6FE7-8F7C643CD45C}"/>
              </a:ext>
            </a:extLst>
          </p:cNvPr>
          <p:cNvPicPr>
            <a:picLocks noChangeAspect="1"/>
          </p:cNvPicPr>
          <p:nvPr/>
        </p:nvPicPr>
        <p:blipFill>
          <a:blip r:embed="rId2"/>
          <a:stretch>
            <a:fillRect/>
          </a:stretch>
        </p:blipFill>
        <p:spPr>
          <a:xfrm>
            <a:off x="916827" y="2298184"/>
            <a:ext cx="2267067" cy="1847945"/>
          </a:xfrm>
          <a:prstGeom prst="rect">
            <a:avLst/>
          </a:prstGeom>
        </p:spPr>
      </p:pic>
      <p:sp>
        <p:nvSpPr>
          <p:cNvPr id="6" name="文本框 5">
            <a:extLst>
              <a:ext uri="{FF2B5EF4-FFF2-40B4-BE49-F238E27FC236}">
                <a16:creationId xmlns:a16="http://schemas.microsoft.com/office/drawing/2014/main" id="{B6756716-EA97-E95B-5617-230A73A42744}"/>
              </a:ext>
            </a:extLst>
          </p:cNvPr>
          <p:cNvSpPr txBox="1"/>
          <p:nvPr/>
        </p:nvSpPr>
        <p:spPr>
          <a:xfrm>
            <a:off x="669925" y="1182599"/>
            <a:ext cx="10850562" cy="87395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矩阵机制可以看作是</a:t>
            </a:r>
            <a:r>
              <a:rPr lang="zh-CN" altLang="en-US" dirty="0">
                <a:solidFill>
                  <a:srgbClr val="FF0000"/>
                </a:solidFill>
              </a:rPr>
              <a:t>自动优化工作负载</a:t>
            </a:r>
            <a:r>
              <a:rPr lang="zh-CN" altLang="en-US" dirty="0"/>
              <a:t>以减少误差。因此，分析师在表示工作负载时不必仔细考虑隐私机制的工作原理。目标是以最小的聚合误差同时回答所有给定的工作负载查询，平等对待每个查询。</a:t>
            </a:r>
          </a:p>
        </p:txBody>
      </p:sp>
      <p:sp>
        <p:nvSpPr>
          <p:cNvPr id="9" name="文本框 8">
            <a:extLst>
              <a:ext uri="{FF2B5EF4-FFF2-40B4-BE49-F238E27FC236}">
                <a16:creationId xmlns:a16="http://schemas.microsoft.com/office/drawing/2014/main" id="{FD41202C-71B9-9720-FE11-68F8137AC4C3}"/>
              </a:ext>
            </a:extLst>
          </p:cNvPr>
          <p:cNvSpPr txBox="1"/>
          <p:nvPr/>
        </p:nvSpPr>
        <p:spPr>
          <a:xfrm>
            <a:off x="4568472" y="2353755"/>
            <a:ext cx="1155124" cy="369332"/>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altLang="zh-CN" dirty="0"/>
              <a:t>Workload</a:t>
            </a:r>
            <a:endParaRPr lang="zh-CN" altLang="en-US" dirty="0"/>
          </a:p>
        </p:txBody>
      </p:sp>
      <p:sp>
        <p:nvSpPr>
          <p:cNvPr id="10" name="文本框 9">
            <a:extLst>
              <a:ext uri="{FF2B5EF4-FFF2-40B4-BE49-F238E27FC236}">
                <a16:creationId xmlns:a16="http://schemas.microsoft.com/office/drawing/2014/main" id="{BB2E207E-D740-F5D8-BA6B-2ADDD36BE344}"/>
              </a:ext>
            </a:extLst>
          </p:cNvPr>
          <p:cNvSpPr txBox="1"/>
          <p:nvPr/>
        </p:nvSpPr>
        <p:spPr>
          <a:xfrm>
            <a:off x="6129293" y="2353755"/>
            <a:ext cx="928459" cy="369332"/>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altLang="zh-CN" dirty="0"/>
              <a:t>Cell list</a:t>
            </a:r>
            <a:endParaRPr lang="zh-CN" altLang="en-US" dirty="0"/>
          </a:p>
        </p:txBody>
      </p:sp>
      <p:sp>
        <p:nvSpPr>
          <p:cNvPr id="11" name="文本框 10">
            <a:extLst>
              <a:ext uri="{FF2B5EF4-FFF2-40B4-BE49-F238E27FC236}">
                <a16:creationId xmlns:a16="http://schemas.microsoft.com/office/drawing/2014/main" id="{20C8A932-59B7-DAC4-901F-A8D8F6D8C43D}"/>
              </a:ext>
            </a:extLst>
          </p:cNvPr>
          <p:cNvSpPr txBox="1"/>
          <p:nvPr/>
        </p:nvSpPr>
        <p:spPr>
          <a:xfrm>
            <a:off x="7378693" y="2353755"/>
            <a:ext cx="1544012" cy="369332"/>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altLang="zh-CN" dirty="0"/>
              <a:t>Data vector x</a:t>
            </a:r>
            <a:endParaRPr lang="zh-CN" altLang="en-US" dirty="0"/>
          </a:p>
        </p:txBody>
      </p:sp>
      <p:sp>
        <p:nvSpPr>
          <p:cNvPr id="12" name="文本框 11">
            <a:extLst>
              <a:ext uri="{FF2B5EF4-FFF2-40B4-BE49-F238E27FC236}">
                <a16:creationId xmlns:a16="http://schemas.microsoft.com/office/drawing/2014/main" id="{F14100F5-F8A5-25B9-8822-E5BD054034BF}"/>
              </a:ext>
            </a:extLst>
          </p:cNvPr>
          <p:cNvSpPr txBox="1"/>
          <p:nvPr/>
        </p:nvSpPr>
        <p:spPr>
          <a:xfrm>
            <a:off x="3676011" y="2981706"/>
            <a:ext cx="2319866"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b="1" dirty="0"/>
              <a:t>工作负载语义等价</a:t>
            </a:r>
          </a:p>
        </p:txBody>
      </p:sp>
      <p:pic>
        <p:nvPicPr>
          <p:cNvPr id="14" name="图片 13">
            <a:extLst>
              <a:ext uri="{FF2B5EF4-FFF2-40B4-BE49-F238E27FC236}">
                <a16:creationId xmlns:a16="http://schemas.microsoft.com/office/drawing/2014/main" id="{9E169044-5245-40A7-BC4D-2B6F8030E9EB}"/>
              </a:ext>
            </a:extLst>
          </p:cNvPr>
          <p:cNvPicPr>
            <a:picLocks noChangeAspect="1"/>
          </p:cNvPicPr>
          <p:nvPr/>
        </p:nvPicPr>
        <p:blipFill>
          <a:blip r:embed="rId3"/>
          <a:stretch>
            <a:fillRect/>
          </a:stretch>
        </p:blipFill>
        <p:spPr>
          <a:xfrm>
            <a:off x="3676011" y="3536615"/>
            <a:ext cx="5835025" cy="1507928"/>
          </a:xfrm>
          <a:prstGeom prst="rect">
            <a:avLst/>
          </a:prstGeom>
        </p:spPr>
      </p:pic>
      <p:pic>
        <p:nvPicPr>
          <p:cNvPr id="16" name="图片 15">
            <a:extLst>
              <a:ext uri="{FF2B5EF4-FFF2-40B4-BE49-F238E27FC236}">
                <a16:creationId xmlns:a16="http://schemas.microsoft.com/office/drawing/2014/main" id="{FC5FD57E-9CB0-F0D5-A93E-CC6FB788FC70}"/>
              </a:ext>
            </a:extLst>
          </p:cNvPr>
          <p:cNvPicPr>
            <a:picLocks noChangeAspect="1"/>
          </p:cNvPicPr>
          <p:nvPr/>
        </p:nvPicPr>
        <p:blipFill>
          <a:blip r:embed="rId4"/>
          <a:stretch>
            <a:fillRect/>
          </a:stretch>
        </p:blipFill>
        <p:spPr>
          <a:xfrm>
            <a:off x="750115" y="4290579"/>
            <a:ext cx="2679838" cy="1879697"/>
          </a:xfrm>
          <a:prstGeom prst="rect">
            <a:avLst/>
          </a:prstGeom>
        </p:spPr>
      </p:pic>
      <p:sp>
        <p:nvSpPr>
          <p:cNvPr id="18" name="矩形 17">
            <a:extLst>
              <a:ext uri="{FF2B5EF4-FFF2-40B4-BE49-F238E27FC236}">
                <a16:creationId xmlns:a16="http://schemas.microsoft.com/office/drawing/2014/main" id="{F13A7465-C95F-94CC-EACF-68BE7DB3E317}"/>
              </a:ext>
            </a:extLst>
          </p:cNvPr>
          <p:cNvSpPr/>
          <p:nvPr/>
        </p:nvSpPr>
        <p:spPr>
          <a:xfrm>
            <a:off x="1982223" y="2298184"/>
            <a:ext cx="368215" cy="143919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FE0C2FE-99D1-1142-1BCE-7B3451EE208E}"/>
              </a:ext>
            </a:extLst>
          </p:cNvPr>
          <p:cNvSpPr txBox="1"/>
          <p:nvPr/>
        </p:nvSpPr>
        <p:spPr>
          <a:xfrm>
            <a:off x="3676011" y="5207848"/>
            <a:ext cx="7844476" cy="87395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zh-CN" altLang="en-US" dirty="0"/>
              <a:t>就</a:t>
            </a:r>
            <a:r>
              <a:rPr lang="zh-CN" altLang="en-US" dirty="0">
                <a:solidFill>
                  <a:srgbClr val="FF0000"/>
                </a:solidFill>
              </a:rPr>
              <a:t>效率</a:t>
            </a:r>
            <a:r>
              <a:rPr lang="zh-CN" altLang="en-US" dirty="0"/>
              <a:t>而言，用尽可能少的</a:t>
            </a:r>
            <a:r>
              <a:rPr lang="en-US" altLang="zh-CN" dirty="0"/>
              <a:t>cells</a:t>
            </a:r>
            <a:r>
              <a:rPr lang="zh-CN" altLang="en-US" dirty="0"/>
              <a:t>表示工作负载是有益的。</a:t>
            </a:r>
            <a:r>
              <a:rPr lang="en-US" altLang="zh-CN" dirty="0"/>
              <a:t>Cell list</a:t>
            </a:r>
            <a:r>
              <a:rPr lang="zh-CN" altLang="en-US" dirty="0"/>
              <a:t>中的单元数 n（这也是工作负载矩阵中的列数）是算法</a:t>
            </a:r>
            <a:r>
              <a:rPr lang="zh-CN" altLang="en-US" dirty="0">
                <a:solidFill>
                  <a:srgbClr val="FF0000"/>
                </a:solidFill>
              </a:rPr>
              <a:t>计算复杂度</a:t>
            </a:r>
            <a:r>
              <a:rPr lang="zh-CN" altLang="en-US" dirty="0"/>
              <a:t>的关键参数。</a:t>
            </a:r>
          </a:p>
        </p:txBody>
      </p:sp>
      <p:pic>
        <p:nvPicPr>
          <p:cNvPr id="4" name="图片 3">
            <a:extLst>
              <a:ext uri="{FF2B5EF4-FFF2-40B4-BE49-F238E27FC236}">
                <a16:creationId xmlns:a16="http://schemas.microsoft.com/office/drawing/2014/main" id="{51A8920D-9394-75F4-46A3-39C7BA553DFC}"/>
              </a:ext>
            </a:extLst>
          </p:cNvPr>
          <p:cNvPicPr>
            <a:picLocks noChangeAspect="1"/>
          </p:cNvPicPr>
          <p:nvPr/>
        </p:nvPicPr>
        <p:blipFill>
          <a:blip r:embed="rId5"/>
          <a:stretch>
            <a:fillRect/>
          </a:stretch>
        </p:blipFill>
        <p:spPr>
          <a:xfrm>
            <a:off x="9757094" y="2459356"/>
            <a:ext cx="2204622" cy="2154517"/>
          </a:xfrm>
          <a:prstGeom prst="rect">
            <a:avLst/>
          </a:prstGeom>
          <a:ln>
            <a:solidFill>
              <a:schemeClr val="tx1"/>
            </a:solidFill>
          </a:ln>
        </p:spPr>
      </p:pic>
      <p:sp>
        <p:nvSpPr>
          <p:cNvPr id="7" name="文本框 6">
            <a:extLst>
              <a:ext uri="{FF2B5EF4-FFF2-40B4-BE49-F238E27FC236}">
                <a16:creationId xmlns:a16="http://schemas.microsoft.com/office/drawing/2014/main" id="{8F12C841-A574-26C6-4D46-EB0C943AD207}"/>
              </a:ext>
            </a:extLst>
          </p:cNvPr>
          <p:cNvSpPr txBox="1"/>
          <p:nvPr/>
        </p:nvSpPr>
        <p:spPr>
          <a:xfrm>
            <a:off x="3669542" y="2353755"/>
            <a:ext cx="845103" cy="369332"/>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t>Fix:</a:t>
            </a:r>
            <a:endParaRPr lang="zh-CN" altLang="en-US" dirty="0"/>
          </a:p>
        </p:txBody>
      </p:sp>
      <p:sp>
        <p:nvSpPr>
          <p:cNvPr id="8" name="箭头: 下 7">
            <a:extLst>
              <a:ext uri="{FF2B5EF4-FFF2-40B4-BE49-F238E27FC236}">
                <a16:creationId xmlns:a16="http://schemas.microsoft.com/office/drawing/2014/main" id="{AD1AB152-F194-EEA7-1D9D-D82319CE4171}"/>
              </a:ext>
            </a:extLst>
          </p:cNvPr>
          <p:cNvSpPr/>
          <p:nvPr/>
        </p:nvSpPr>
        <p:spPr>
          <a:xfrm>
            <a:off x="1808044" y="4074936"/>
            <a:ext cx="484632" cy="2545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2699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42"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anim calcmode="lin" valueType="num">
                                      <p:cBhvr>
                                        <p:cTn id="27" dur="500" fill="hold"/>
                                        <p:tgtEl>
                                          <p:spTgt spid="5"/>
                                        </p:tgtEl>
                                        <p:attrNameLst>
                                          <p:attrName>ppt_x</p:attrName>
                                        </p:attrNameLst>
                                      </p:cBhvr>
                                      <p:tavLst>
                                        <p:tav tm="0">
                                          <p:val>
                                            <p:strVal val="#ppt_x"/>
                                          </p:val>
                                        </p:tav>
                                        <p:tav tm="100000">
                                          <p:val>
                                            <p:strVal val="#ppt_x"/>
                                          </p:val>
                                        </p:tav>
                                      </p:tavLst>
                                    </p:anim>
                                    <p:anim calcmode="lin" valueType="num">
                                      <p:cBhvr>
                                        <p:cTn id="28"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anim calcmode="lin" valueType="num">
                                      <p:cBhvr>
                                        <p:cTn id="42" dur="500" fill="hold"/>
                                        <p:tgtEl>
                                          <p:spTgt spid="4"/>
                                        </p:tgtEl>
                                        <p:attrNameLst>
                                          <p:attrName>ppt_x</p:attrName>
                                        </p:attrNameLst>
                                      </p:cBhvr>
                                      <p:tavLst>
                                        <p:tav tm="0">
                                          <p:val>
                                            <p:strVal val="#ppt_x"/>
                                          </p:val>
                                        </p:tav>
                                        <p:tav tm="100000">
                                          <p:val>
                                            <p:strVal val="#ppt_x"/>
                                          </p:val>
                                        </p:tav>
                                      </p:tavLst>
                                    </p:anim>
                                    <p:anim calcmode="lin" valueType="num">
                                      <p:cBhvr>
                                        <p:cTn id="43" dur="500" fill="hold"/>
                                        <p:tgtEl>
                                          <p:spTgt spid="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anim calcmode="lin" valueType="num">
                                      <p:cBhvr>
                                        <p:cTn id="47" dur="500" fill="hold"/>
                                        <p:tgtEl>
                                          <p:spTgt spid="18"/>
                                        </p:tgtEl>
                                        <p:attrNameLst>
                                          <p:attrName>ppt_x</p:attrName>
                                        </p:attrNameLst>
                                      </p:cBhvr>
                                      <p:tavLst>
                                        <p:tav tm="0">
                                          <p:val>
                                            <p:strVal val="#ppt_x"/>
                                          </p:val>
                                        </p:tav>
                                        <p:tav tm="100000">
                                          <p:val>
                                            <p:strVal val="#ppt_x"/>
                                          </p:val>
                                        </p:tav>
                                      </p:tavLst>
                                    </p:anim>
                                    <p:anim calcmode="lin" valueType="num">
                                      <p:cBhvr>
                                        <p:cTn id="48"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7"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anim calcmode="lin" valueType="num">
                                      <p:cBhvr>
                                        <p:cTn id="54" dur="500" fill="hold"/>
                                        <p:tgtEl>
                                          <p:spTgt spid="8"/>
                                        </p:tgtEl>
                                        <p:attrNameLst>
                                          <p:attrName>ppt_x</p:attrName>
                                        </p:attrNameLst>
                                      </p:cBhvr>
                                      <p:tavLst>
                                        <p:tav tm="0">
                                          <p:val>
                                            <p:strVal val="#ppt_x"/>
                                          </p:val>
                                        </p:tav>
                                        <p:tav tm="100000">
                                          <p:val>
                                            <p:strVal val="#ppt_x"/>
                                          </p:val>
                                        </p:tav>
                                      </p:tavLst>
                                    </p:anim>
                                    <p:anim calcmode="lin" valueType="num">
                                      <p:cBhvr>
                                        <p:cTn id="55" dur="500" fill="hold"/>
                                        <p:tgtEl>
                                          <p:spTgt spid="8"/>
                                        </p:tgtEl>
                                        <p:attrNameLst>
                                          <p:attrName>ppt_y</p:attrName>
                                        </p:attrNameLst>
                                      </p:cBhvr>
                                      <p:tavLst>
                                        <p:tav tm="0">
                                          <p:val>
                                            <p:strVal val="#ppt_y-.1"/>
                                          </p:val>
                                        </p:tav>
                                        <p:tav tm="100000">
                                          <p:val>
                                            <p:strVal val="#ppt_y"/>
                                          </p:val>
                                        </p:tav>
                                      </p:tavLst>
                                    </p:anim>
                                  </p:childTnLst>
                                </p:cTn>
                              </p:par>
                              <p:par>
                                <p:cTn id="56" presetID="47"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anim calcmode="lin" valueType="num">
                                      <p:cBhvr>
                                        <p:cTn id="59" dur="500" fill="hold"/>
                                        <p:tgtEl>
                                          <p:spTgt spid="16"/>
                                        </p:tgtEl>
                                        <p:attrNameLst>
                                          <p:attrName>ppt_x</p:attrName>
                                        </p:attrNameLst>
                                      </p:cBhvr>
                                      <p:tavLst>
                                        <p:tav tm="0">
                                          <p:val>
                                            <p:strVal val="#ppt_x"/>
                                          </p:val>
                                        </p:tav>
                                        <p:tav tm="100000">
                                          <p:val>
                                            <p:strVal val="#ppt_x"/>
                                          </p:val>
                                        </p:tav>
                                      </p:tavLst>
                                    </p:anim>
                                    <p:anim calcmode="lin" valueType="num">
                                      <p:cBhvr>
                                        <p:cTn id="60"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11" grpId="0" animBg="1"/>
      <p:bldP spid="12" grpId="0"/>
      <p:bldP spid="18" grpId="0" animBg="1"/>
      <p:bldP spid="20" grpId="0" animBg="1"/>
      <p:bldP spid="7" grpId="0"/>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C76AA-8894-9BE1-C673-1931C44D7609}"/>
              </a:ext>
            </a:extLst>
          </p:cNvPr>
          <p:cNvSpPr>
            <a:spLocks noGrp="1"/>
          </p:cNvSpPr>
          <p:nvPr>
            <p:ph type="title"/>
          </p:nvPr>
        </p:nvSpPr>
        <p:spPr/>
        <p:txBody>
          <a:bodyPr>
            <a:normAutofit/>
          </a:bodyPr>
          <a:lstStyle/>
          <a:p>
            <a:r>
              <a:rPr lang="en-US" altLang="zh-CN" sz="3600" dirty="0"/>
              <a:t>Differential Privacy</a:t>
            </a:r>
            <a:endParaRPr lang="zh-CN" altLang="en-US" sz="3600" dirty="0"/>
          </a:p>
        </p:txBody>
      </p:sp>
      <p:sp>
        <p:nvSpPr>
          <p:cNvPr id="3" name="灯片编号占位符 2">
            <a:extLst>
              <a:ext uri="{FF2B5EF4-FFF2-40B4-BE49-F238E27FC236}">
                <a16:creationId xmlns:a16="http://schemas.microsoft.com/office/drawing/2014/main" id="{C8B440F1-45AD-15E8-E7D3-D386267CD260}"/>
              </a:ext>
            </a:extLst>
          </p:cNvPr>
          <p:cNvSpPr>
            <a:spLocks noGrp="1"/>
          </p:cNvSpPr>
          <p:nvPr>
            <p:ph type="sldNum" sz="quarter" idx="12"/>
          </p:nvPr>
        </p:nvSpPr>
        <p:spPr/>
        <p:txBody>
          <a:bodyPr/>
          <a:lstStyle/>
          <a:p>
            <a:fld id="{5DD3DB80-B894-403A-B48E-6FDC1A72010E}" type="slidenum">
              <a:rPr lang="zh-CN" altLang="en-US" smtClean="0"/>
              <a:t>6</a:t>
            </a:fld>
            <a:endParaRPr lang="zh-CN" altLang="en-US"/>
          </a:p>
        </p:txBody>
      </p:sp>
      <p:pic>
        <p:nvPicPr>
          <p:cNvPr id="5" name="图片 4">
            <a:extLst>
              <a:ext uri="{FF2B5EF4-FFF2-40B4-BE49-F238E27FC236}">
                <a16:creationId xmlns:a16="http://schemas.microsoft.com/office/drawing/2014/main" id="{FB315EE2-1757-FB8D-16A5-41C93DC007EB}"/>
              </a:ext>
            </a:extLst>
          </p:cNvPr>
          <p:cNvPicPr>
            <a:picLocks noChangeAspect="1"/>
          </p:cNvPicPr>
          <p:nvPr/>
        </p:nvPicPr>
        <p:blipFill>
          <a:blip r:embed="rId2"/>
          <a:stretch>
            <a:fillRect/>
          </a:stretch>
        </p:blipFill>
        <p:spPr>
          <a:xfrm>
            <a:off x="890531" y="1350946"/>
            <a:ext cx="2691229" cy="297413"/>
          </a:xfrm>
          <a:prstGeom prst="rect">
            <a:avLst/>
          </a:prstGeom>
        </p:spPr>
      </p:pic>
      <p:pic>
        <p:nvPicPr>
          <p:cNvPr id="7" name="图片 6">
            <a:extLst>
              <a:ext uri="{FF2B5EF4-FFF2-40B4-BE49-F238E27FC236}">
                <a16:creationId xmlns:a16="http://schemas.microsoft.com/office/drawing/2014/main" id="{70987A34-318E-8735-73D6-EDFC26E79F1B}"/>
              </a:ext>
            </a:extLst>
          </p:cNvPr>
          <p:cNvPicPr>
            <a:picLocks noChangeAspect="1"/>
          </p:cNvPicPr>
          <p:nvPr/>
        </p:nvPicPr>
        <p:blipFill>
          <a:blip r:embed="rId3"/>
          <a:stretch>
            <a:fillRect/>
          </a:stretch>
        </p:blipFill>
        <p:spPr>
          <a:xfrm>
            <a:off x="890531" y="2267743"/>
            <a:ext cx="2736991" cy="323867"/>
          </a:xfrm>
          <a:prstGeom prst="rect">
            <a:avLst/>
          </a:prstGeom>
        </p:spPr>
      </p:pic>
      <p:sp>
        <p:nvSpPr>
          <p:cNvPr id="8" name="文本框 7">
            <a:extLst>
              <a:ext uri="{FF2B5EF4-FFF2-40B4-BE49-F238E27FC236}">
                <a16:creationId xmlns:a16="http://schemas.microsoft.com/office/drawing/2014/main" id="{06137F84-0DB9-251B-C4B7-992B85817ADB}"/>
              </a:ext>
            </a:extLst>
          </p:cNvPr>
          <p:cNvSpPr txBox="1"/>
          <p:nvPr/>
        </p:nvSpPr>
        <p:spPr>
          <a:xfrm>
            <a:off x="4136278" y="1289488"/>
            <a:ext cx="5404043" cy="369332"/>
          </a:xfrm>
          <a:prstGeom prst="rect">
            <a:avLst/>
          </a:prstGeom>
          <a:noFill/>
        </p:spPr>
        <p:txBody>
          <a:bodyPr wrap="none" rtlCol="0">
            <a:spAutoFit/>
          </a:bodyPr>
          <a:lstStyle/>
          <a:p>
            <a:r>
              <a:rPr lang="zh-CN" altLang="en-US" dirty="0"/>
              <a:t>通过添加校准到查询的</a:t>
            </a:r>
            <a:r>
              <a:rPr lang="en-US" altLang="zh-CN" dirty="0"/>
              <a:t>L1</a:t>
            </a:r>
            <a:r>
              <a:rPr lang="zh-CN" altLang="en-US" dirty="0"/>
              <a:t>敏感度的</a:t>
            </a:r>
            <a:r>
              <a:rPr lang="en-US" altLang="zh-CN" dirty="0"/>
              <a:t>Laplace</a:t>
            </a:r>
            <a:r>
              <a:rPr lang="zh-CN" altLang="en-US" dirty="0"/>
              <a:t>噪声实现</a:t>
            </a:r>
          </a:p>
        </p:txBody>
      </p:sp>
      <p:sp>
        <p:nvSpPr>
          <p:cNvPr id="9" name="文本框 8">
            <a:extLst>
              <a:ext uri="{FF2B5EF4-FFF2-40B4-BE49-F238E27FC236}">
                <a16:creationId xmlns:a16="http://schemas.microsoft.com/office/drawing/2014/main" id="{3DCC6F40-CCEF-B70C-787D-296431842FA2}"/>
              </a:ext>
            </a:extLst>
          </p:cNvPr>
          <p:cNvSpPr txBox="1"/>
          <p:nvPr/>
        </p:nvSpPr>
        <p:spPr>
          <a:xfrm>
            <a:off x="4136278" y="2218215"/>
            <a:ext cx="5570756" cy="369332"/>
          </a:xfrm>
          <a:prstGeom prst="rect">
            <a:avLst/>
          </a:prstGeom>
          <a:noFill/>
        </p:spPr>
        <p:txBody>
          <a:bodyPr wrap="none" rtlCol="0">
            <a:spAutoFit/>
          </a:bodyPr>
          <a:lstStyle/>
          <a:p>
            <a:r>
              <a:rPr lang="zh-CN" altLang="en-US" dirty="0"/>
              <a:t>通过添加校准到查询的</a:t>
            </a:r>
            <a:r>
              <a:rPr lang="en-US" altLang="zh-CN" dirty="0"/>
              <a:t>L2</a:t>
            </a:r>
            <a:r>
              <a:rPr lang="zh-CN" altLang="en-US" dirty="0"/>
              <a:t>敏感度的</a:t>
            </a:r>
            <a:r>
              <a:rPr lang="en-US" altLang="zh-CN" dirty="0"/>
              <a:t>Gaussian</a:t>
            </a:r>
            <a:r>
              <a:rPr lang="zh-CN" altLang="en-US" dirty="0"/>
              <a:t>噪声实现</a:t>
            </a:r>
          </a:p>
        </p:txBody>
      </p:sp>
      <p:pic>
        <p:nvPicPr>
          <p:cNvPr id="11" name="图片 10">
            <a:extLst>
              <a:ext uri="{FF2B5EF4-FFF2-40B4-BE49-F238E27FC236}">
                <a16:creationId xmlns:a16="http://schemas.microsoft.com/office/drawing/2014/main" id="{56E8DC75-A442-1377-2DC8-EB4F66C4A4E4}"/>
              </a:ext>
            </a:extLst>
          </p:cNvPr>
          <p:cNvPicPr>
            <a:picLocks noChangeAspect="1"/>
          </p:cNvPicPr>
          <p:nvPr/>
        </p:nvPicPr>
        <p:blipFill>
          <a:blip r:embed="rId4"/>
          <a:stretch>
            <a:fillRect/>
          </a:stretch>
        </p:blipFill>
        <p:spPr>
          <a:xfrm>
            <a:off x="749806" y="3534862"/>
            <a:ext cx="3901164" cy="2501729"/>
          </a:xfrm>
          <a:prstGeom prst="rect">
            <a:avLst/>
          </a:prstGeom>
          <a:ln>
            <a:solidFill>
              <a:schemeClr val="tx1"/>
            </a:solidFill>
          </a:ln>
        </p:spPr>
      </p:pic>
      <p:sp>
        <p:nvSpPr>
          <p:cNvPr id="12" name="文本框 11">
            <a:extLst>
              <a:ext uri="{FF2B5EF4-FFF2-40B4-BE49-F238E27FC236}">
                <a16:creationId xmlns:a16="http://schemas.microsoft.com/office/drawing/2014/main" id="{E5185741-9EE0-A593-9FE7-9DAAC3606344}"/>
              </a:ext>
            </a:extLst>
          </p:cNvPr>
          <p:cNvSpPr txBox="1"/>
          <p:nvPr/>
        </p:nvSpPr>
        <p:spPr>
          <a:xfrm>
            <a:off x="5038405" y="3097883"/>
            <a:ext cx="6482082" cy="87395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由于查询工作负载被表示为矩阵，因此将工作负载矩阵的敏感性描述为</a:t>
            </a:r>
            <a:r>
              <a:rPr lang="zh-CN" altLang="en-US" dirty="0">
                <a:solidFill>
                  <a:srgbClr val="FF0000"/>
                </a:solidFill>
              </a:rPr>
              <a:t>矩阵范数</a:t>
            </a:r>
            <a:r>
              <a:rPr lang="zh-CN" altLang="en-US" dirty="0"/>
              <a:t>。</a:t>
            </a:r>
          </a:p>
        </p:txBody>
      </p:sp>
      <p:pic>
        <p:nvPicPr>
          <p:cNvPr id="13" name="图片 12">
            <a:extLst>
              <a:ext uri="{FF2B5EF4-FFF2-40B4-BE49-F238E27FC236}">
                <a16:creationId xmlns:a16="http://schemas.microsoft.com/office/drawing/2014/main" id="{84EEB7E5-ABF9-26C3-1DD1-8788117E5078}"/>
              </a:ext>
            </a:extLst>
          </p:cNvPr>
          <p:cNvPicPr>
            <a:picLocks noChangeAspect="1"/>
          </p:cNvPicPr>
          <p:nvPr/>
        </p:nvPicPr>
        <p:blipFill>
          <a:blip r:embed="rId5"/>
          <a:stretch>
            <a:fillRect/>
          </a:stretch>
        </p:blipFill>
        <p:spPr>
          <a:xfrm>
            <a:off x="5175467" y="4109056"/>
            <a:ext cx="800193" cy="2580334"/>
          </a:xfrm>
          <a:prstGeom prst="rect">
            <a:avLst/>
          </a:prstGeom>
          <a:ln>
            <a:solidFill>
              <a:schemeClr val="tx1"/>
            </a:solidFill>
          </a:ln>
        </p:spPr>
      </p:pic>
      <p:sp>
        <p:nvSpPr>
          <p:cNvPr id="14" name="文本框 13">
            <a:extLst>
              <a:ext uri="{FF2B5EF4-FFF2-40B4-BE49-F238E27FC236}">
                <a16:creationId xmlns:a16="http://schemas.microsoft.com/office/drawing/2014/main" id="{6B70E405-D7A1-0783-5E5B-0E388A85ADD8}"/>
              </a:ext>
            </a:extLst>
          </p:cNvPr>
          <p:cNvSpPr txBox="1"/>
          <p:nvPr/>
        </p:nvSpPr>
        <p:spPr>
          <a:xfrm>
            <a:off x="6216342" y="4109056"/>
            <a:ext cx="5038559" cy="369332"/>
          </a:xfrm>
          <a:prstGeom prst="rect">
            <a:avLst/>
          </a:prstGeom>
          <a:noFill/>
        </p:spPr>
        <p:txBody>
          <a:bodyPr wrap="square" rtlCol="0">
            <a:spAutoFit/>
          </a:bodyPr>
          <a:lstStyle/>
          <a:p>
            <a:pPr marL="285750" indent="-285750">
              <a:buFont typeface="Wingdings" panose="05000000000000000000" pitchFamily="2" charset="2"/>
              <a:buChar char="n"/>
            </a:pPr>
            <a:r>
              <a:rPr lang="zh-CN" altLang="en-US" dirty="0"/>
              <a:t>相邻数据库</a:t>
            </a:r>
            <a:r>
              <a:rPr lang="en-US" altLang="zh-CN" dirty="0"/>
              <a:t>I</a:t>
            </a:r>
            <a:r>
              <a:rPr lang="zh-CN" altLang="en-US" dirty="0"/>
              <a:t>和</a:t>
            </a:r>
            <a:r>
              <a:rPr lang="en-US" altLang="zh-CN" dirty="0"/>
              <a:t>I’</a:t>
            </a:r>
            <a:r>
              <a:rPr lang="zh-CN" altLang="en-US" dirty="0"/>
              <a:t>仅在一个元组上不同，因此：</a:t>
            </a:r>
          </a:p>
        </p:txBody>
      </p:sp>
      <p:pic>
        <p:nvPicPr>
          <p:cNvPr id="16" name="图片 15">
            <a:extLst>
              <a:ext uri="{FF2B5EF4-FFF2-40B4-BE49-F238E27FC236}">
                <a16:creationId xmlns:a16="http://schemas.microsoft.com/office/drawing/2014/main" id="{0A1AC656-71A2-42F7-340D-ED8A5440EEF2}"/>
              </a:ext>
            </a:extLst>
          </p:cNvPr>
          <p:cNvPicPr>
            <a:picLocks noChangeAspect="1"/>
          </p:cNvPicPr>
          <p:nvPr/>
        </p:nvPicPr>
        <p:blipFill>
          <a:blip r:embed="rId6"/>
          <a:stretch>
            <a:fillRect/>
          </a:stretch>
        </p:blipFill>
        <p:spPr>
          <a:xfrm>
            <a:off x="6339430" y="4629149"/>
            <a:ext cx="838243" cy="311166"/>
          </a:xfrm>
          <a:prstGeom prst="rect">
            <a:avLst/>
          </a:prstGeom>
        </p:spPr>
      </p:pic>
      <p:pic>
        <p:nvPicPr>
          <p:cNvPr id="18" name="图片 17">
            <a:extLst>
              <a:ext uri="{FF2B5EF4-FFF2-40B4-BE49-F238E27FC236}">
                <a16:creationId xmlns:a16="http://schemas.microsoft.com/office/drawing/2014/main" id="{D22133D2-873D-D242-657E-CF07A6CAA18F}"/>
              </a:ext>
            </a:extLst>
          </p:cNvPr>
          <p:cNvPicPr>
            <a:picLocks noChangeAspect="1"/>
          </p:cNvPicPr>
          <p:nvPr/>
        </p:nvPicPr>
        <p:blipFill>
          <a:blip r:embed="rId7"/>
          <a:stretch>
            <a:fillRect/>
          </a:stretch>
        </p:blipFill>
        <p:spPr>
          <a:xfrm>
            <a:off x="7559031" y="4624797"/>
            <a:ext cx="857294" cy="330217"/>
          </a:xfrm>
          <a:prstGeom prst="rect">
            <a:avLst/>
          </a:prstGeom>
        </p:spPr>
      </p:pic>
      <p:sp>
        <p:nvSpPr>
          <p:cNvPr id="19" name="文本框 18">
            <a:extLst>
              <a:ext uri="{FF2B5EF4-FFF2-40B4-BE49-F238E27FC236}">
                <a16:creationId xmlns:a16="http://schemas.microsoft.com/office/drawing/2014/main" id="{E66F1F39-801A-A84A-5D52-4236A3585594}"/>
              </a:ext>
            </a:extLst>
          </p:cNvPr>
          <p:cNvSpPr txBox="1"/>
          <p:nvPr/>
        </p:nvSpPr>
        <p:spPr>
          <a:xfrm>
            <a:off x="6216342" y="4518035"/>
            <a:ext cx="5353240" cy="873957"/>
          </a:xfrm>
          <a:prstGeom prst="rect">
            <a:avLst/>
          </a:prstGeom>
          <a:noFill/>
        </p:spPr>
        <p:txBody>
          <a:bodyPr wrap="square" rtlCol="0">
            <a:spAutoFit/>
          </a:bodyPr>
          <a:lstStyle/>
          <a:p>
            <a:pPr>
              <a:lnSpc>
                <a:spcPct val="150000"/>
              </a:lnSpc>
            </a:pPr>
            <a:r>
              <a:rPr lang="zh-CN" altLang="en-US" dirty="0"/>
              <a:t>              和                至多有一个分量不同，最多相差为</a:t>
            </a:r>
            <a:r>
              <a:rPr lang="en-US" altLang="zh-CN" dirty="0"/>
              <a:t>1</a:t>
            </a:r>
            <a:r>
              <a:rPr lang="zh-CN" altLang="en-US" dirty="0"/>
              <a:t>。</a:t>
            </a:r>
          </a:p>
        </p:txBody>
      </p:sp>
      <p:sp>
        <p:nvSpPr>
          <p:cNvPr id="20" name="文本框 19">
            <a:extLst>
              <a:ext uri="{FF2B5EF4-FFF2-40B4-BE49-F238E27FC236}">
                <a16:creationId xmlns:a16="http://schemas.microsoft.com/office/drawing/2014/main" id="{E9678622-4FA5-C33E-DCAA-3A9196EEC91A}"/>
              </a:ext>
            </a:extLst>
          </p:cNvPr>
          <p:cNvSpPr txBox="1"/>
          <p:nvPr/>
        </p:nvSpPr>
        <p:spPr>
          <a:xfrm>
            <a:off x="6670491" y="5640196"/>
            <a:ext cx="4698722" cy="369332"/>
          </a:xfrm>
          <a:prstGeom prst="rect">
            <a:avLst/>
          </a:prstGeom>
          <a:noFill/>
          <a:ln>
            <a:solidFill>
              <a:schemeClr val="accent1"/>
            </a:solidFill>
          </a:ln>
        </p:spPr>
        <p:txBody>
          <a:bodyPr wrap="none" rtlCol="0">
            <a:spAutoFit/>
          </a:bodyPr>
          <a:lstStyle/>
          <a:p>
            <a:r>
              <a:rPr lang="en-US" altLang="zh-CN" dirty="0"/>
              <a:t>L1</a:t>
            </a:r>
            <a:r>
              <a:rPr lang="zh-CN" altLang="en-US" dirty="0"/>
              <a:t>敏感度是</a:t>
            </a:r>
            <a:r>
              <a:rPr lang="en-US" altLang="zh-CN" dirty="0"/>
              <a:t>W</a:t>
            </a:r>
            <a:r>
              <a:rPr lang="zh-CN" altLang="en-US" dirty="0"/>
              <a:t>上的列的最大</a:t>
            </a:r>
            <a:r>
              <a:rPr lang="en-US" altLang="zh-CN" dirty="0"/>
              <a:t>L1</a:t>
            </a:r>
            <a:r>
              <a:rPr lang="zh-CN" altLang="en-US" dirty="0"/>
              <a:t>范数</a:t>
            </a:r>
            <a:r>
              <a:rPr lang="en-US" altLang="zh-CN" dirty="0"/>
              <a:t>,L2</a:t>
            </a:r>
            <a:r>
              <a:rPr lang="zh-CN" altLang="en-US" dirty="0"/>
              <a:t>同理。</a:t>
            </a:r>
          </a:p>
        </p:txBody>
      </p:sp>
      <p:sp>
        <p:nvSpPr>
          <p:cNvPr id="4" name="文本框 3">
            <a:extLst>
              <a:ext uri="{FF2B5EF4-FFF2-40B4-BE49-F238E27FC236}">
                <a16:creationId xmlns:a16="http://schemas.microsoft.com/office/drawing/2014/main" id="{EC0C2FBF-64B0-A9BC-107F-5E09C7662FCC}"/>
              </a:ext>
            </a:extLst>
          </p:cNvPr>
          <p:cNvSpPr txBox="1"/>
          <p:nvPr/>
        </p:nvSpPr>
        <p:spPr>
          <a:xfrm>
            <a:off x="866911" y="1757954"/>
            <a:ext cx="2300630" cy="369332"/>
          </a:xfrm>
          <a:prstGeom prst="rect">
            <a:avLst/>
          </a:prstGeom>
          <a:noFill/>
        </p:spPr>
        <p:txBody>
          <a:bodyPr wrap="none" rtlCol="0">
            <a:spAutoFit/>
          </a:bodyPr>
          <a:lstStyle/>
          <a:p>
            <a:r>
              <a:rPr lang="en-US" altLang="zh-CN" dirty="0"/>
              <a:t>Laplace Mechanism</a:t>
            </a:r>
            <a:endParaRPr lang="zh-CN" altLang="en-US" dirty="0"/>
          </a:p>
        </p:txBody>
      </p:sp>
      <p:pic>
        <p:nvPicPr>
          <p:cNvPr id="6" name="图片 5">
            <a:extLst>
              <a:ext uri="{FF2B5EF4-FFF2-40B4-BE49-F238E27FC236}">
                <a16:creationId xmlns:a16="http://schemas.microsoft.com/office/drawing/2014/main" id="{F62AFB4B-A03B-140A-668D-D8BD366A152A}"/>
              </a:ext>
            </a:extLst>
          </p:cNvPr>
          <p:cNvPicPr>
            <a:picLocks noChangeAspect="1"/>
          </p:cNvPicPr>
          <p:nvPr/>
        </p:nvPicPr>
        <p:blipFill>
          <a:blip r:embed="rId8"/>
          <a:stretch>
            <a:fillRect/>
          </a:stretch>
        </p:blipFill>
        <p:spPr>
          <a:xfrm>
            <a:off x="3647721" y="1725735"/>
            <a:ext cx="3302170" cy="419122"/>
          </a:xfrm>
          <a:prstGeom prst="rect">
            <a:avLst/>
          </a:prstGeom>
        </p:spPr>
      </p:pic>
      <p:pic>
        <p:nvPicPr>
          <p:cNvPr id="10" name="图片 9">
            <a:extLst>
              <a:ext uri="{FF2B5EF4-FFF2-40B4-BE49-F238E27FC236}">
                <a16:creationId xmlns:a16="http://schemas.microsoft.com/office/drawing/2014/main" id="{D503EB6D-CAB3-097A-0F4A-C55188B2FCD7}"/>
              </a:ext>
            </a:extLst>
          </p:cNvPr>
          <p:cNvPicPr>
            <a:picLocks noChangeAspect="1"/>
          </p:cNvPicPr>
          <p:nvPr/>
        </p:nvPicPr>
        <p:blipFill>
          <a:blip r:embed="rId9"/>
          <a:stretch>
            <a:fillRect/>
          </a:stretch>
        </p:blipFill>
        <p:spPr>
          <a:xfrm>
            <a:off x="7311614" y="1735260"/>
            <a:ext cx="2197213" cy="400071"/>
          </a:xfrm>
          <a:prstGeom prst="rect">
            <a:avLst/>
          </a:prstGeom>
        </p:spPr>
      </p:pic>
      <p:sp>
        <p:nvSpPr>
          <p:cNvPr id="15" name="文本框 14">
            <a:extLst>
              <a:ext uri="{FF2B5EF4-FFF2-40B4-BE49-F238E27FC236}">
                <a16:creationId xmlns:a16="http://schemas.microsoft.com/office/drawing/2014/main" id="{37842954-BD29-D984-064E-AF3BF55545DD}"/>
              </a:ext>
            </a:extLst>
          </p:cNvPr>
          <p:cNvSpPr txBox="1"/>
          <p:nvPr/>
        </p:nvSpPr>
        <p:spPr>
          <a:xfrm>
            <a:off x="866911" y="2649367"/>
            <a:ext cx="2403222" cy="369332"/>
          </a:xfrm>
          <a:prstGeom prst="rect">
            <a:avLst/>
          </a:prstGeom>
          <a:noFill/>
        </p:spPr>
        <p:txBody>
          <a:bodyPr wrap="none" rtlCol="0">
            <a:spAutoFit/>
          </a:bodyPr>
          <a:lstStyle/>
          <a:p>
            <a:r>
              <a:rPr lang="en-US" altLang="zh-CN" dirty="0"/>
              <a:t>Gaussian Mechanism</a:t>
            </a:r>
            <a:endParaRPr lang="zh-CN" altLang="en-US" dirty="0"/>
          </a:p>
        </p:txBody>
      </p:sp>
      <p:pic>
        <p:nvPicPr>
          <p:cNvPr id="17" name="图片 16">
            <a:extLst>
              <a:ext uri="{FF2B5EF4-FFF2-40B4-BE49-F238E27FC236}">
                <a16:creationId xmlns:a16="http://schemas.microsoft.com/office/drawing/2014/main" id="{3F67BF78-0729-00D5-D2BB-F536AAD9B42A}"/>
              </a:ext>
            </a:extLst>
          </p:cNvPr>
          <p:cNvPicPr>
            <a:picLocks noChangeAspect="1"/>
          </p:cNvPicPr>
          <p:nvPr/>
        </p:nvPicPr>
        <p:blipFill>
          <a:blip r:embed="rId10"/>
          <a:stretch>
            <a:fillRect/>
          </a:stretch>
        </p:blipFill>
        <p:spPr>
          <a:xfrm>
            <a:off x="3564766" y="2624472"/>
            <a:ext cx="3308520" cy="419122"/>
          </a:xfrm>
          <a:prstGeom prst="rect">
            <a:avLst/>
          </a:prstGeom>
        </p:spPr>
      </p:pic>
      <p:pic>
        <p:nvPicPr>
          <p:cNvPr id="21" name="图片 20">
            <a:extLst>
              <a:ext uri="{FF2B5EF4-FFF2-40B4-BE49-F238E27FC236}">
                <a16:creationId xmlns:a16="http://schemas.microsoft.com/office/drawing/2014/main" id="{9A6391BD-3B3C-662A-79B3-B60DA0914DE3}"/>
              </a:ext>
            </a:extLst>
          </p:cNvPr>
          <p:cNvPicPr>
            <a:picLocks noChangeAspect="1"/>
          </p:cNvPicPr>
          <p:nvPr/>
        </p:nvPicPr>
        <p:blipFill>
          <a:blip r:embed="rId11"/>
          <a:stretch>
            <a:fillRect/>
          </a:stretch>
        </p:blipFill>
        <p:spPr>
          <a:xfrm>
            <a:off x="7311614" y="2650380"/>
            <a:ext cx="3416476" cy="368319"/>
          </a:xfrm>
          <a:prstGeom prst="rect">
            <a:avLst/>
          </a:prstGeom>
        </p:spPr>
      </p:pic>
    </p:spTree>
    <p:extLst>
      <p:ext uri="{BB962C8B-B14F-4D97-AF65-F5344CB8AC3E}">
        <p14:creationId xmlns:p14="http://schemas.microsoft.com/office/powerpoint/2010/main" val="4182195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par>
                                <p:cTn id="20" presetID="14" presetClass="entr" presetSubtype="1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randombar(horizontal)">
                                      <p:cBhvr>
                                        <p:cTn id="25" dur="500"/>
                                        <p:tgtEl>
                                          <p:spTgt spid="14"/>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randombar(horizontal)">
                                      <p:cBhvr>
                                        <p:cTn id="28" dur="500"/>
                                        <p:tgtEl>
                                          <p:spTgt spid="19"/>
                                        </p:tgtEl>
                                      </p:cBhvr>
                                    </p:animEffect>
                                  </p:childTnLst>
                                </p:cTn>
                              </p:par>
                              <p:par>
                                <p:cTn id="29" presetID="14" presetClass="entr" presetSubtype="1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par>
                                <p:cTn id="32" presetID="14" presetClass="entr" presetSubtype="1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anim calcmode="lin" valueType="num">
                                      <p:cBhvr>
                                        <p:cTn id="45" dur="500" fill="hold"/>
                                        <p:tgtEl>
                                          <p:spTgt spid="6"/>
                                        </p:tgtEl>
                                        <p:attrNameLst>
                                          <p:attrName>ppt_x</p:attrName>
                                        </p:attrNameLst>
                                      </p:cBhvr>
                                      <p:tavLst>
                                        <p:tav tm="0">
                                          <p:val>
                                            <p:strVal val="#ppt_x"/>
                                          </p:val>
                                        </p:tav>
                                        <p:tav tm="100000">
                                          <p:val>
                                            <p:strVal val="#ppt_x"/>
                                          </p:val>
                                        </p:tav>
                                      </p:tavLst>
                                    </p:anim>
                                    <p:anim calcmode="lin" valueType="num">
                                      <p:cBhvr>
                                        <p:cTn id="46" dur="500" fill="hold"/>
                                        <p:tgtEl>
                                          <p:spTgt spid="6"/>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anim calcmode="lin" valueType="num">
                                      <p:cBhvr>
                                        <p:cTn id="50" dur="500" fill="hold"/>
                                        <p:tgtEl>
                                          <p:spTgt spid="10"/>
                                        </p:tgtEl>
                                        <p:attrNameLst>
                                          <p:attrName>ppt_x</p:attrName>
                                        </p:attrNameLst>
                                      </p:cBhvr>
                                      <p:tavLst>
                                        <p:tav tm="0">
                                          <p:val>
                                            <p:strVal val="#ppt_x"/>
                                          </p:val>
                                        </p:tav>
                                        <p:tav tm="100000">
                                          <p:val>
                                            <p:strVal val="#ppt_x"/>
                                          </p:val>
                                        </p:tav>
                                      </p:tavLst>
                                    </p:anim>
                                    <p:anim calcmode="lin" valueType="num">
                                      <p:cBhvr>
                                        <p:cTn id="51" dur="500" fill="hold"/>
                                        <p:tgtEl>
                                          <p:spTgt spid="10"/>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anim calcmode="lin" valueType="num">
                                      <p:cBhvr>
                                        <p:cTn id="55" dur="500" fill="hold"/>
                                        <p:tgtEl>
                                          <p:spTgt spid="21"/>
                                        </p:tgtEl>
                                        <p:attrNameLst>
                                          <p:attrName>ppt_x</p:attrName>
                                        </p:attrNameLst>
                                      </p:cBhvr>
                                      <p:tavLst>
                                        <p:tav tm="0">
                                          <p:val>
                                            <p:strVal val="#ppt_x"/>
                                          </p:val>
                                        </p:tav>
                                        <p:tav tm="100000">
                                          <p:val>
                                            <p:strVal val="#ppt_x"/>
                                          </p:val>
                                        </p:tav>
                                      </p:tavLst>
                                    </p:anim>
                                    <p:anim calcmode="lin" valueType="num">
                                      <p:cBhvr>
                                        <p:cTn id="56" dur="500" fill="hold"/>
                                        <p:tgtEl>
                                          <p:spTgt spid="21"/>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anim calcmode="lin" valueType="num">
                                      <p:cBhvr>
                                        <p:cTn id="60" dur="500" fill="hold"/>
                                        <p:tgtEl>
                                          <p:spTgt spid="17"/>
                                        </p:tgtEl>
                                        <p:attrNameLst>
                                          <p:attrName>ppt_x</p:attrName>
                                        </p:attrNameLst>
                                      </p:cBhvr>
                                      <p:tavLst>
                                        <p:tav tm="0">
                                          <p:val>
                                            <p:strVal val="#ppt_x"/>
                                          </p:val>
                                        </p:tav>
                                        <p:tav tm="100000">
                                          <p:val>
                                            <p:strVal val="#ppt_x"/>
                                          </p:val>
                                        </p:tav>
                                      </p:tavLst>
                                    </p:anim>
                                    <p:anim calcmode="lin" valueType="num">
                                      <p:cBhvr>
                                        <p:cTn id="61" dur="500" fill="hold"/>
                                        <p:tgtEl>
                                          <p:spTgt spid="1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anim calcmode="lin" valueType="num">
                                      <p:cBhvr>
                                        <p:cTn id="65" dur="500" fill="hold"/>
                                        <p:tgtEl>
                                          <p:spTgt spid="15"/>
                                        </p:tgtEl>
                                        <p:attrNameLst>
                                          <p:attrName>ppt_x</p:attrName>
                                        </p:attrNameLst>
                                      </p:cBhvr>
                                      <p:tavLst>
                                        <p:tav tm="0">
                                          <p:val>
                                            <p:strVal val="#ppt_x"/>
                                          </p:val>
                                        </p:tav>
                                        <p:tav tm="100000">
                                          <p:val>
                                            <p:strVal val="#ppt_x"/>
                                          </p:val>
                                        </p:tav>
                                      </p:tavLst>
                                    </p:anim>
                                    <p:anim calcmode="lin" valueType="num">
                                      <p:cBhvr>
                                        <p:cTn id="66"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4" grpId="0"/>
      <p:bldP spid="19" grpId="0"/>
      <p:bldP spid="20" grpId="0" animBg="1"/>
      <p:bldP spid="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01FF1-E184-C69C-8BFC-C8A20B7951CD}"/>
              </a:ext>
            </a:extLst>
          </p:cNvPr>
          <p:cNvSpPr>
            <a:spLocks noGrp="1"/>
          </p:cNvSpPr>
          <p:nvPr>
            <p:ph type="title"/>
          </p:nvPr>
        </p:nvSpPr>
        <p:spPr/>
        <p:txBody>
          <a:bodyPr>
            <a:normAutofit/>
          </a:bodyPr>
          <a:lstStyle/>
          <a:p>
            <a:r>
              <a:rPr lang="en-US" altLang="zh-CN" sz="3600" dirty="0"/>
              <a:t>Query Matrix Sensitivity</a:t>
            </a:r>
            <a:endParaRPr lang="zh-CN" altLang="en-US" sz="3600" dirty="0"/>
          </a:p>
        </p:txBody>
      </p:sp>
      <p:sp>
        <p:nvSpPr>
          <p:cNvPr id="3" name="灯片编号占位符 2">
            <a:extLst>
              <a:ext uri="{FF2B5EF4-FFF2-40B4-BE49-F238E27FC236}">
                <a16:creationId xmlns:a16="http://schemas.microsoft.com/office/drawing/2014/main" id="{ED0D9C34-93AE-3E81-2899-897086205871}"/>
              </a:ext>
            </a:extLst>
          </p:cNvPr>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5" name="图片 4">
            <a:extLst>
              <a:ext uri="{FF2B5EF4-FFF2-40B4-BE49-F238E27FC236}">
                <a16:creationId xmlns:a16="http://schemas.microsoft.com/office/drawing/2014/main" id="{726B86F7-9FC1-1F95-16DC-05EE7BF66B6D}"/>
              </a:ext>
            </a:extLst>
          </p:cNvPr>
          <p:cNvPicPr>
            <a:picLocks noChangeAspect="1"/>
          </p:cNvPicPr>
          <p:nvPr/>
        </p:nvPicPr>
        <p:blipFill>
          <a:blip r:embed="rId2"/>
          <a:stretch>
            <a:fillRect/>
          </a:stretch>
        </p:blipFill>
        <p:spPr>
          <a:xfrm>
            <a:off x="669926" y="1220273"/>
            <a:ext cx="5509946" cy="2296280"/>
          </a:xfrm>
          <a:prstGeom prst="rect">
            <a:avLst/>
          </a:prstGeom>
          <a:ln>
            <a:solidFill>
              <a:schemeClr val="tx1"/>
            </a:solidFill>
          </a:ln>
        </p:spPr>
      </p:pic>
      <p:pic>
        <p:nvPicPr>
          <p:cNvPr id="7" name="图片 6">
            <a:extLst>
              <a:ext uri="{FF2B5EF4-FFF2-40B4-BE49-F238E27FC236}">
                <a16:creationId xmlns:a16="http://schemas.microsoft.com/office/drawing/2014/main" id="{B5B538E4-7005-1A79-E372-389F9650095F}"/>
              </a:ext>
            </a:extLst>
          </p:cNvPr>
          <p:cNvPicPr>
            <a:picLocks noChangeAspect="1"/>
          </p:cNvPicPr>
          <p:nvPr/>
        </p:nvPicPr>
        <p:blipFill>
          <a:blip r:embed="rId3"/>
          <a:stretch>
            <a:fillRect/>
          </a:stretch>
        </p:blipFill>
        <p:spPr>
          <a:xfrm>
            <a:off x="669926" y="3708126"/>
            <a:ext cx="5509946" cy="2264824"/>
          </a:xfrm>
          <a:prstGeom prst="rect">
            <a:avLst/>
          </a:prstGeom>
          <a:ln>
            <a:solidFill>
              <a:schemeClr val="tx1"/>
            </a:solidFill>
          </a:ln>
        </p:spPr>
      </p:pic>
      <p:sp>
        <p:nvSpPr>
          <p:cNvPr id="11" name="文本框 10">
            <a:extLst>
              <a:ext uri="{FF2B5EF4-FFF2-40B4-BE49-F238E27FC236}">
                <a16:creationId xmlns:a16="http://schemas.microsoft.com/office/drawing/2014/main" id="{7928D7C2-4B0C-BF96-A37A-8884F4725F1C}"/>
              </a:ext>
            </a:extLst>
          </p:cNvPr>
          <p:cNvSpPr txBox="1"/>
          <p:nvPr/>
        </p:nvSpPr>
        <p:spPr>
          <a:xfrm>
            <a:off x="6342500" y="1133993"/>
            <a:ext cx="5345401" cy="458459"/>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b="1" dirty="0"/>
              <a:t>查询矩阵的敏感度独立于伴随它的任何</a:t>
            </a:r>
            <a:r>
              <a:rPr lang="en-US" altLang="zh-CN" b="1" dirty="0"/>
              <a:t>Cell lists.</a:t>
            </a:r>
            <a:endParaRPr lang="zh-CN" altLang="en-US" b="1" dirty="0"/>
          </a:p>
        </p:txBody>
      </p:sp>
      <p:pic>
        <p:nvPicPr>
          <p:cNvPr id="13" name="图片 12">
            <a:extLst>
              <a:ext uri="{FF2B5EF4-FFF2-40B4-BE49-F238E27FC236}">
                <a16:creationId xmlns:a16="http://schemas.microsoft.com/office/drawing/2014/main" id="{AE7FF14B-5B85-826A-FCD0-ABFC49109763}"/>
              </a:ext>
            </a:extLst>
          </p:cNvPr>
          <p:cNvPicPr>
            <a:picLocks noChangeAspect="1"/>
          </p:cNvPicPr>
          <p:nvPr/>
        </p:nvPicPr>
        <p:blipFill>
          <a:blip r:embed="rId4"/>
          <a:stretch>
            <a:fillRect/>
          </a:stretch>
        </p:blipFill>
        <p:spPr>
          <a:xfrm>
            <a:off x="6577313" y="1731309"/>
            <a:ext cx="4894079" cy="2306875"/>
          </a:xfrm>
          <a:prstGeom prst="rect">
            <a:avLst/>
          </a:prstGeom>
          <a:ln>
            <a:solidFill>
              <a:schemeClr val="tx1"/>
            </a:solidFill>
          </a:ln>
        </p:spPr>
      </p:pic>
      <p:pic>
        <p:nvPicPr>
          <p:cNvPr id="16" name="图片 15">
            <a:extLst>
              <a:ext uri="{FF2B5EF4-FFF2-40B4-BE49-F238E27FC236}">
                <a16:creationId xmlns:a16="http://schemas.microsoft.com/office/drawing/2014/main" id="{DB5A4E36-1A30-5678-8E4F-846913C464F1}"/>
              </a:ext>
            </a:extLst>
          </p:cNvPr>
          <p:cNvPicPr>
            <a:picLocks noChangeAspect="1"/>
          </p:cNvPicPr>
          <p:nvPr/>
        </p:nvPicPr>
        <p:blipFill>
          <a:blip r:embed="rId5"/>
          <a:stretch>
            <a:fillRect/>
          </a:stretch>
        </p:blipFill>
        <p:spPr>
          <a:xfrm>
            <a:off x="6473692" y="4199778"/>
            <a:ext cx="400071" cy="330217"/>
          </a:xfrm>
          <a:prstGeom prst="rect">
            <a:avLst/>
          </a:prstGeom>
        </p:spPr>
      </p:pic>
      <p:pic>
        <p:nvPicPr>
          <p:cNvPr id="18" name="图片 17">
            <a:extLst>
              <a:ext uri="{FF2B5EF4-FFF2-40B4-BE49-F238E27FC236}">
                <a16:creationId xmlns:a16="http://schemas.microsoft.com/office/drawing/2014/main" id="{73927AF3-120C-28D5-CAAA-028474EC3E4D}"/>
              </a:ext>
            </a:extLst>
          </p:cNvPr>
          <p:cNvPicPr>
            <a:picLocks noChangeAspect="1"/>
          </p:cNvPicPr>
          <p:nvPr/>
        </p:nvPicPr>
        <p:blipFill>
          <a:blip r:embed="rId6"/>
          <a:stretch>
            <a:fillRect/>
          </a:stretch>
        </p:blipFill>
        <p:spPr>
          <a:xfrm>
            <a:off x="6473692" y="4671686"/>
            <a:ext cx="482625" cy="342918"/>
          </a:xfrm>
          <a:prstGeom prst="rect">
            <a:avLst/>
          </a:prstGeom>
        </p:spPr>
      </p:pic>
      <p:pic>
        <p:nvPicPr>
          <p:cNvPr id="20" name="图片 19">
            <a:extLst>
              <a:ext uri="{FF2B5EF4-FFF2-40B4-BE49-F238E27FC236}">
                <a16:creationId xmlns:a16="http://schemas.microsoft.com/office/drawing/2014/main" id="{A19CBEA2-7AD4-E6C5-30A9-2D4A64D96C27}"/>
              </a:ext>
            </a:extLst>
          </p:cNvPr>
          <p:cNvPicPr>
            <a:picLocks noChangeAspect="1"/>
          </p:cNvPicPr>
          <p:nvPr/>
        </p:nvPicPr>
        <p:blipFill>
          <a:blip r:embed="rId7"/>
          <a:stretch>
            <a:fillRect/>
          </a:stretch>
        </p:blipFill>
        <p:spPr>
          <a:xfrm>
            <a:off x="6473692" y="5078403"/>
            <a:ext cx="501676" cy="317516"/>
          </a:xfrm>
          <a:prstGeom prst="rect">
            <a:avLst/>
          </a:prstGeom>
        </p:spPr>
      </p:pic>
      <p:sp>
        <p:nvSpPr>
          <p:cNvPr id="21" name="文本框 20">
            <a:extLst>
              <a:ext uri="{FF2B5EF4-FFF2-40B4-BE49-F238E27FC236}">
                <a16:creationId xmlns:a16="http://schemas.microsoft.com/office/drawing/2014/main" id="{96F0155A-1DC6-C282-0B4F-5B5EF5220598}"/>
              </a:ext>
            </a:extLst>
          </p:cNvPr>
          <p:cNvSpPr txBox="1"/>
          <p:nvPr/>
        </p:nvSpPr>
        <p:spPr>
          <a:xfrm>
            <a:off x="6873763" y="4195269"/>
            <a:ext cx="4814138" cy="369332"/>
          </a:xfrm>
          <a:prstGeom prst="rect">
            <a:avLst/>
          </a:prstGeom>
          <a:noFill/>
        </p:spPr>
        <p:txBody>
          <a:bodyPr wrap="none" rtlCol="0">
            <a:spAutoFit/>
          </a:bodyPr>
          <a:lstStyle/>
          <a:p>
            <a:r>
              <a:rPr lang="zh-CN" altLang="en-US" dirty="0"/>
              <a:t>：每个查询都要求数据向量 </a:t>
            </a:r>
            <a:r>
              <a:rPr lang="en-US" altLang="zh-CN" dirty="0"/>
              <a:t>x </a:t>
            </a:r>
            <a:r>
              <a:rPr lang="zh-CN" altLang="en-US" dirty="0"/>
              <a:t>的一个单独元素</a:t>
            </a:r>
          </a:p>
        </p:txBody>
      </p:sp>
      <p:sp>
        <p:nvSpPr>
          <p:cNvPr id="24" name="文本框 23">
            <a:extLst>
              <a:ext uri="{FF2B5EF4-FFF2-40B4-BE49-F238E27FC236}">
                <a16:creationId xmlns:a16="http://schemas.microsoft.com/office/drawing/2014/main" id="{9A4884D9-3A7A-F0CC-B15C-B069CDD97667}"/>
              </a:ext>
            </a:extLst>
          </p:cNvPr>
          <p:cNvSpPr txBox="1"/>
          <p:nvPr/>
        </p:nvSpPr>
        <p:spPr>
          <a:xfrm>
            <a:off x="6873763" y="4645272"/>
            <a:ext cx="3185487" cy="369332"/>
          </a:xfrm>
          <a:prstGeom prst="rect">
            <a:avLst/>
          </a:prstGeom>
          <a:noFill/>
        </p:spPr>
        <p:txBody>
          <a:bodyPr wrap="none" rtlCol="0">
            <a:spAutoFit/>
          </a:bodyPr>
          <a:lstStyle/>
          <a:p>
            <a:r>
              <a:rPr lang="zh-CN" altLang="en-US" dirty="0"/>
              <a:t>：表示总和的二进制层次结构</a:t>
            </a:r>
          </a:p>
        </p:txBody>
      </p:sp>
      <p:sp>
        <p:nvSpPr>
          <p:cNvPr id="25" name="文本框 24">
            <a:extLst>
              <a:ext uri="{FF2B5EF4-FFF2-40B4-BE49-F238E27FC236}">
                <a16:creationId xmlns:a16="http://schemas.microsoft.com/office/drawing/2014/main" id="{D5D069F0-2AC2-1BA8-F645-7227A27862E0}"/>
              </a:ext>
            </a:extLst>
          </p:cNvPr>
          <p:cNvSpPr txBox="1"/>
          <p:nvPr/>
        </p:nvSpPr>
        <p:spPr>
          <a:xfrm>
            <a:off x="6873763" y="5052495"/>
            <a:ext cx="4532010" cy="369332"/>
          </a:xfrm>
          <a:prstGeom prst="rect">
            <a:avLst/>
          </a:prstGeom>
          <a:noFill/>
        </p:spPr>
        <p:txBody>
          <a:bodyPr wrap="none" rtlCol="0">
            <a:spAutoFit/>
          </a:bodyPr>
          <a:lstStyle/>
          <a:p>
            <a:r>
              <a:rPr lang="zh-CN" altLang="en-US" dirty="0"/>
              <a:t>：</a:t>
            </a:r>
            <a:r>
              <a:rPr lang="en-US" altLang="zh-CN" dirty="0"/>
              <a:t>Haar wavelet</a:t>
            </a:r>
            <a:r>
              <a:rPr lang="zh-CN" altLang="en-US" dirty="0"/>
              <a:t>的矩阵，也是一组分层查询</a:t>
            </a:r>
          </a:p>
        </p:txBody>
      </p:sp>
      <p:pic>
        <p:nvPicPr>
          <p:cNvPr id="27" name="图片 26">
            <a:extLst>
              <a:ext uri="{FF2B5EF4-FFF2-40B4-BE49-F238E27FC236}">
                <a16:creationId xmlns:a16="http://schemas.microsoft.com/office/drawing/2014/main" id="{72612359-233E-DF02-6CBC-AA2D53D2FBC3}"/>
              </a:ext>
            </a:extLst>
          </p:cNvPr>
          <p:cNvPicPr>
            <a:picLocks noChangeAspect="1"/>
          </p:cNvPicPr>
          <p:nvPr/>
        </p:nvPicPr>
        <p:blipFill>
          <a:blip r:embed="rId8"/>
          <a:stretch>
            <a:fillRect/>
          </a:stretch>
        </p:blipFill>
        <p:spPr>
          <a:xfrm>
            <a:off x="6912089" y="5502498"/>
            <a:ext cx="4038808" cy="317516"/>
          </a:xfrm>
          <a:prstGeom prst="rect">
            <a:avLst/>
          </a:prstGeom>
        </p:spPr>
      </p:pic>
      <p:pic>
        <p:nvPicPr>
          <p:cNvPr id="29" name="图片 28">
            <a:extLst>
              <a:ext uri="{FF2B5EF4-FFF2-40B4-BE49-F238E27FC236}">
                <a16:creationId xmlns:a16="http://schemas.microsoft.com/office/drawing/2014/main" id="{90207580-4D51-C7AD-7DE5-908C8B0194CC}"/>
              </a:ext>
            </a:extLst>
          </p:cNvPr>
          <p:cNvPicPr>
            <a:picLocks noChangeAspect="1"/>
          </p:cNvPicPr>
          <p:nvPr/>
        </p:nvPicPr>
        <p:blipFill>
          <a:blip r:embed="rId9"/>
          <a:stretch>
            <a:fillRect/>
          </a:stretch>
        </p:blipFill>
        <p:spPr>
          <a:xfrm>
            <a:off x="6912089" y="5856400"/>
            <a:ext cx="1663786" cy="342918"/>
          </a:xfrm>
          <a:prstGeom prst="rect">
            <a:avLst/>
          </a:prstGeom>
        </p:spPr>
      </p:pic>
      <p:pic>
        <p:nvPicPr>
          <p:cNvPr id="31" name="图片 30">
            <a:extLst>
              <a:ext uri="{FF2B5EF4-FFF2-40B4-BE49-F238E27FC236}">
                <a16:creationId xmlns:a16="http://schemas.microsoft.com/office/drawing/2014/main" id="{8645363C-5D05-CAEF-E429-0B277F029823}"/>
              </a:ext>
            </a:extLst>
          </p:cNvPr>
          <p:cNvPicPr>
            <a:picLocks noChangeAspect="1"/>
          </p:cNvPicPr>
          <p:nvPr/>
        </p:nvPicPr>
        <p:blipFill>
          <a:blip r:embed="rId10"/>
          <a:stretch>
            <a:fillRect/>
          </a:stretch>
        </p:blipFill>
        <p:spPr>
          <a:xfrm>
            <a:off x="8610599" y="5856400"/>
            <a:ext cx="2482978" cy="317516"/>
          </a:xfrm>
          <a:prstGeom prst="rect">
            <a:avLst/>
          </a:prstGeom>
        </p:spPr>
      </p:pic>
    </p:spTree>
    <p:extLst>
      <p:ext uri="{BB962C8B-B14F-4D97-AF65-F5344CB8AC3E}">
        <p14:creationId xmlns:p14="http://schemas.microsoft.com/office/powerpoint/2010/main" val="2601872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anim calcmode="lin" valueType="num">
                                      <p:cBhvr>
                                        <p:cTn id="13" dur="500" fill="hold"/>
                                        <p:tgtEl>
                                          <p:spTgt spid="21"/>
                                        </p:tgtEl>
                                        <p:attrNameLst>
                                          <p:attrName>ppt_x</p:attrName>
                                        </p:attrNameLst>
                                      </p:cBhvr>
                                      <p:tavLst>
                                        <p:tav tm="0">
                                          <p:val>
                                            <p:strVal val="#ppt_x"/>
                                          </p:val>
                                        </p:tav>
                                        <p:tav tm="100000">
                                          <p:val>
                                            <p:strVal val="#ppt_x"/>
                                          </p:val>
                                        </p:tav>
                                      </p:tavLst>
                                    </p:anim>
                                    <p:anim calcmode="lin" valueType="num">
                                      <p:cBhvr>
                                        <p:cTn id="14" dur="5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anim calcmode="lin" valueType="num">
                                      <p:cBhvr>
                                        <p:cTn id="18" dur="500" fill="hold"/>
                                        <p:tgtEl>
                                          <p:spTgt spid="24"/>
                                        </p:tgtEl>
                                        <p:attrNameLst>
                                          <p:attrName>ppt_x</p:attrName>
                                        </p:attrNameLst>
                                      </p:cBhvr>
                                      <p:tavLst>
                                        <p:tav tm="0">
                                          <p:val>
                                            <p:strVal val="#ppt_x"/>
                                          </p:val>
                                        </p:tav>
                                        <p:tav tm="100000">
                                          <p:val>
                                            <p:strVal val="#ppt_x"/>
                                          </p:val>
                                        </p:tav>
                                      </p:tavLst>
                                    </p:anim>
                                    <p:anim calcmode="lin" valueType="num">
                                      <p:cBhvr>
                                        <p:cTn id="19" dur="50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anim calcmode="lin" valueType="num">
                                      <p:cBhvr>
                                        <p:cTn id="23" dur="500" fill="hold"/>
                                        <p:tgtEl>
                                          <p:spTgt spid="25"/>
                                        </p:tgtEl>
                                        <p:attrNameLst>
                                          <p:attrName>ppt_x</p:attrName>
                                        </p:attrNameLst>
                                      </p:cBhvr>
                                      <p:tavLst>
                                        <p:tav tm="0">
                                          <p:val>
                                            <p:strVal val="#ppt_x"/>
                                          </p:val>
                                        </p:tav>
                                        <p:tav tm="100000">
                                          <p:val>
                                            <p:strVal val="#ppt_x"/>
                                          </p:val>
                                        </p:tav>
                                      </p:tavLst>
                                    </p:anim>
                                    <p:anim calcmode="lin" valueType="num">
                                      <p:cBhvr>
                                        <p:cTn id="24" dur="50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anim calcmode="lin" valueType="num">
                                      <p:cBhvr>
                                        <p:cTn id="28" dur="500" fill="hold"/>
                                        <p:tgtEl>
                                          <p:spTgt spid="20"/>
                                        </p:tgtEl>
                                        <p:attrNameLst>
                                          <p:attrName>ppt_x</p:attrName>
                                        </p:attrNameLst>
                                      </p:cBhvr>
                                      <p:tavLst>
                                        <p:tav tm="0">
                                          <p:val>
                                            <p:strVal val="#ppt_x"/>
                                          </p:val>
                                        </p:tav>
                                        <p:tav tm="100000">
                                          <p:val>
                                            <p:strVal val="#ppt_x"/>
                                          </p:val>
                                        </p:tav>
                                      </p:tavLst>
                                    </p:anim>
                                    <p:anim calcmode="lin" valueType="num">
                                      <p:cBhvr>
                                        <p:cTn id="29" dur="500" fill="hold"/>
                                        <p:tgtEl>
                                          <p:spTgt spid="2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anim calcmode="lin" valueType="num">
                                      <p:cBhvr>
                                        <p:cTn id="33" dur="500" fill="hold"/>
                                        <p:tgtEl>
                                          <p:spTgt spid="18"/>
                                        </p:tgtEl>
                                        <p:attrNameLst>
                                          <p:attrName>ppt_x</p:attrName>
                                        </p:attrNameLst>
                                      </p:cBhvr>
                                      <p:tavLst>
                                        <p:tav tm="0">
                                          <p:val>
                                            <p:strVal val="#ppt_x"/>
                                          </p:val>
                                        </p:tav>
                                        <p:tav tm="100000">
                                          <p:val>
                                            <p:strVal val="#ppt_x"/>
                                          </p:val>
                                        </p:tav>
                                      </p:tavLst>
                                    </p:anim>
                                    <p:anim calcmode="lin" valueType="num">
                                      <p:cBhvr>
                                        <p:cTn id="34" dur="5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anim calcmode="lin" valueType="num">
                                      <p:cBhvr>
                                        <p:cTn id="38" dur="500" fill="hold"/>
                                        <p:tgtEl>
                                          <p:spTgt spid="16"/>
                                        </p:tgtEl>
                                        <p:attrNameLst>
                                          <p:attrName>ppt_x</p:attrName>
                                        </p:attrNameLst>
                                      </p:cBhvr>
                                      <p:tavLst>
                                        <p:tav tm="0">
                                          <p:val>
                                            <p:strVal val="#ppt_x"/>
                                          </p:val>
                                        </p:tav>
                                        <p:tav tm="100000">
                                          <p:val>
                                            <p:strVal val="#ppt_x"/>
                                          </p:val>
                                        </p:tav>
                                      </p:tavLst>
                                    </p:anim>
                                    <p:anim calcmode="lin" valueType="num">
                                      <p:cBhvr>
                                        <p:cTn id="3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218D0-D0B9-E6E4-5481-146BE7F7F64A}"/>
              </a:ext>
            </a:extLst>
          </p:cNvPr>
          <p:cNvSpPr>
            <a:spLocks noGrp="1"/>
          </p:cNvSpPr>
          <p:nvPr>
            <p:ph type="title"/>
          </p:nvPr>
        </p:nvSpPr>
        <p:spPr/>
        <p:txBody>
          <a:bodyPr>
            <a:normAutofit/>
          </a:bodyPr>
          <a:lstStyle/>
          <a:p>
            <a:r>
              <a:rPr lang="zh-CN" altLang="en-US" sz="3600" dirty="0"/>
              <a:t>矩阵机制 </a:t>
            </a:r>
            <a:r>
              <a:rPr lang="en-US" altLang="zh-CN" sz="3600" dirty="0"/>
              <a:t>The matrix mechanism</a:t>
            </a:r>
            <a:endParaRPr lang="zh-CN" altLang="en-US" sz="3600" dirty="0"/>
          </a:p>
        </p:txBody>
      </p:sp>
      <p:sp>
        <p:nvSpPr>
          <p:cNvPr id="3" name="灯片编号占位符 2">
            <a:extLst>
              <a:ext uri="{FF2B5EF4-FFF2-40B4-BE49-F238E27FC236}">
                <a16:creationId xmlns:a16="http://schemas.microsoft.com/office/drawing/2014/main" id="{4F3D8E9A-2925-F7C0-BF70-A302B0863153}"/>
              </a:ext>
            </a:extLst>
          </p:cNvPr>
          <p:cNvSpPr>
            <a:spLocks noGrp="1"/>
          </p:cNvSpPr>
          <p:nvPr>
            <p:ph type="sldNum" sz="quarter" idx="12"/>
          </p:nvPr>
        </p:nvSpPr>
        <p:spPr/>
        <p:txBody>
          <a:bodyPr/>
          <a:lstStyle/>
          <a:p>
            <a:fld id="{5DD3DB80-B894-403A-B48E-6FDC1A72010E}" type="slidenum">
              <a:rPr lang="zh-CN" altLang="en-US" smtClean="0"/>
              <a:t>8</a:t>
            </a:fld>
            <a:endParaRPr lang="zh-CN" altLang="en-US"/>
          </a:p>
        </p:txBody>
      </p:sp>
      <p:sp>
        <p:nvSpPr>
          <p:cNvPr id="4" name="文本框 3">
            <a:extLst>
              <a:ext uri="{FF2B5EF4-FFF2-40B4-BE49-F238E27FC236}">
                <a16:creationId xmlns:a16="http://schemas.microsoft.com/office/drawing/2014/main" id="{3138DAC6-2BD6-82F2-DFC3-0BE02C5F0820}"/>
              </a:ext>
            </a:extLst>
          </p:cNvPr>
          <p:cNvSpPr txBox="1"/>
          <p:nvPr/>
        </p:nvSpPr>
        <p:spPr>
          <a:xfrm>
            <a:off x="669925" y="1275735"/>
            <a:ext cx="1085056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dirty="0"/>
              <a:t>给定一个线性查询的工作负载，矩阵机制使用一组</a:t>
            </a:r>
            <a:r>
              <a:rPr lang="zh-CN" altLang="en-US" dirty="0">
                <a:solidFill>
                  <a:srgbClr val="FF0000"/>
                </a:solidFill>
              </a:rPr>
              <a:t>替代查询</a:t>
            </a:r>
            <a:r>
              <a:rPr lang="zh-CN" altLang="en-US" dirty="0"/>
              <a:t>，称为</a:t>
            </a:r>
            <a:r>
              <a:rPr lang="zh-CN" altLang="en-US" dirty="0">
                <a:solidFill>
                  <a:srgbClr val="FF0000"/>
                </a:solidFill>
              </a:rPr>
              <a:t>策略</a:t>
            </a:r>
            <a:r>
              <a:rPr lang="zh-CN" altLang="en-US" dirty="0"/>
              <a:t>，其通过标准机制被私有回答。</a:t>
            </a:r>
          </a:p>
        </p:txBody>
      </p:sp>
      <p:sp>
        <p:nvSpPr>
          <p:cNvPr id="5" name="文本框 4">
            <a:extLst>
              <a:ext uri="{FF2B5EF4-FFF2-40B4-BE49-F238E27FC236}">
                <a16:creationId xmlns:a16="http://schemas.microsoft.com/office/drawing/2014/main" id="{A0A96D83-93AF-7EB7-4B13-BC1E99BAFA83}"/>
              </a:ext>
            </a:extLst>
          </p:cNvPr>
          <p:cNvSpPr txBox="1"/>
          <p:nvPr/>
        </p:nvSpPr>
        <p:spPr>
          <a:xfrm>
            <a:off x="3877517" y="1840531"/>
            <a:ext cx="110799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zh-CN" altLang="en-US" dirty="0"/>
              <a:t>工作负载</a:t>
            </a:r>
          </a:p>
        </p:txBody>
      </p:sp>
      <p:sp>
        <p:nvSpPr>
          <p:cNvPr id="6" name="文本框 5">
            <a:extLst>
              <a:ext uri="{FF2B5EF4-FFF2-40B4-BE49-F238E27FC236}">
                <a16:creationId xmlns:a16="http://schemas.microsoft.com/office/drawing/2014/main" id="{876EAF0F-B6E1-06B8-9536-7FA0D388634A}"/>
              </a:ext>
            </a:extLst>
          </p:cNvPr>
          <p:cNvSpPr txBox="1"/>
          <p:nvPr/>
        </p:nvSpPr>
        <p:spPr>
          <a:xfrm>
            <a:off x="6014669" y="1840531"/>
            <a:ext cx="110799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zh-CN" altLang="en-US" dirty="0"/>
              <a:t>策略查询</a:t>
            </a:r>
          </a:p>
        </p:txBody>
      </p:sp>
      <p:sp>
        <p:nvSpPr>
          <p:cNvPr id="7" name="文本框 6">
            <a:extLst>
              <a:ext uri="{FF2B5EF4-FFF2-40B4-BE49-F238E27FC236}">
                <a16:creationId xmlns:a16="http://schemas.microsoft.com/office/drawing/2014/main" id="{EA786227-39AA-8DC4-80C9-7F0EF932B85C}"/>
              </a:ext>
            </a:extLst>
          </p:cNvPr>
          <p:cNvSpPr txBox="1"/>
          <p:nvPr/>
        </p:nvSpPr>
        <p:spPr>
          <a:xfrm>
            <a:off x="669925" y="2540682"/>
            <a:ext cx="2204450" cy="369332"/>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pPr marL="285750" indent="-285750">
              <a:buFont typeface="Wingdings" panose="05000000000000000000" pitchFamily="2" charset="2"/>
              <a:buChar char="Ø"/>
            </a:pPr>
            <a:r>
              <a:rPr lang="en-US" altLang="zh-CN" dirty="0"/>
              <a:t>Support</a:t>
            </a:r>
            <a:r>
              <a:rPr lang="zh-CN" altLang="en-US" dirty="0"/>
              <a:t>（支撑）</a:t>
            </a:r>
          </a:p>
        </p:txBody>
      </p:sp>
      <p:sp>
        <p:nvSpPr>
          <p:cNvPr id="8" name="箭头: 右 7">
            <a:extLst>
              <a:ext uri="{FF2B5EF4-FFF2-40B4-BE49-F238E27FC236}">
                <a16:creationId xmlns:a16="http://schemas.microsoft.com/office/drawing/2014/main" id="{779C59C5-B8E1-EC92-8EF5-6FB7578AF379}"/>
              </a:ext>
            </a:extLst>
          </p:cNvPr>
          <p:cNvSpPr/>
          <p:nvPr/>
        </p:nvSpPr>
        <p:spPr>
          <a:xfrm>
            <a:off x="5135585" y="1944859"/>
            <a:ext cx="742566" cy="13501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D0CD9926-3CCE-2DD0-1BA8-EBE8D085EE4F}"/>
              </a:ext>
            </a:extLst>
          </p:cNvPr>
          <p:cNvSpPr txBox="1"/>
          <p:nvPr/>
        </p:nvSpPr>
        <p:spPr>
          <a:xfrm>
            <a:off x="669925" y="3108638"/>
            <a:ext cx="10850562" cy="417743"/>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sz="1600" dirty="0"/>
              <a:t>给定查询工作负载W和查询策略A，如果W中的每个查询都可以表示为A中查询的</a:t>
            </a:r>
            <a:r>
              <a:rPr lang="zh-CN" altLang="en-US" sz="1600" dirty="0">
                <a:solidFill>
                  <a:srgbClr val="FF0000"/>
                </a:solidFill>
              </a:rPr>
              <a:t>线性组合</a:t>
            </a:r>
            <a:r>
              <a:rPr lang="zh-CN" altLang="en-US" sz="1600" dirty="0"/>
              <a:t>，则我们说A </a:t>
            </a:r>
            <a:r>
              <a:rPr lang="en-US" altLang="zh-CN" sz="1600" dirty="0"/>
              <a:t>support </a:t>
            </a:r>
            <a:r>
              <a:rPr lang="zh-CN" altLang="en-US" sz="1600" dirty="0"/>
              <a:t>W</a:t>
            </a:r>
            <a:r>
              <a:rPr lang="en-US" altLang="zh-CN" sz="1600" dirty="0"/>
              <a:t>.</a:t>
            </a:r>
            <a:endParaRPr lang="zh-CN" altLang="en-US" sz="1600" dirty="0"/>
          </a:p>
        </p:txBody>
      </p:sp>
      <p:pic>
        <p:nvPicPr>
          <p:cNvPr id="14" name="图片 13">
            <a:extLst>
              <a:ext uri="{FF2B5EF4-FFF2-40B4-BE49-F238E27FC236}">
                <a16:creationId xmlns:a16="http://schemas.microsoft.com/office/drawing/2014/main" id="{4D018985-3379-3BF0-26BD-3071C451A4D9}"/>
              </a:ext>
            </a:extLst>
          </p:cNvPr>
          <p:cNvPicPr>
            <a:picLocks noChangeAspect="1"/>
          </p:cNvPicPr>
          <p:nvPr/>
        </p:nvPicPr>
        <p:blipFill>
          <a:blip r:embed="rId3"/>
          <a:stretch>
            <a:fillRect/>
          </a:stretch>
        </p:blipFill>
        <p:spPr>
          <a:xfrm>
            <a:off x="5011317" y="3695437"/>
            <a:ext cx="1003352" cy="304816"/>
          </a:xfrm>
          <a:prstGeom prst="rect">
            <a:avLst/>
          </a:prstGeom>
          <a:ln>
            <a:solidFill>
              <a:schemeClr val="accent2"/>
            </a:solidFill>
          </a:ln>
        </p:spPr>
      </p:pic>
      <p:sp>
        <p:nvSpPr>
          <p:cNvPr id="15" name="文本框 14">
            <a:extLst>
              <a:ext uri="{FF2B5EF4-FFF2-40B4-BE49-F238E27FC236}">
                <a16:creationId xmlns:a16="http://schemas.microsoft.com/office/drawing/2014/main" id="{35C317F8-ED66-FE5C-816F-4218995DD6DB}"/>
              </a:ext>
            </a:extLst>
          </p:cNvPr>
          <p:cNvSpPr txBox="1"/>
          <p:nvPr/>
        </p:nvSpPr>
        <p:spPr>
          <a:xfrm>
            <a:off x="669925" y="4136362"/>
            <a:ext cx="7975260"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a:t>利用矩阵</a:t>
            </a:r>
            <a:r>
              <a:rPr lang="en-US" altLang="zh-CN" dirty="0"/>
              <a:t>A</a:t>
            </a:r>
            <a:r>
              <a:rPr lang="zh-CN" altLang="en-US" dirty="0"/>
              <a:t>的</a:t>
            </a:r>
            <a:r>
              <a:rPr lang="en-US" altLang="zh-CN" dirty="0">
                <a:solidFill>
                  <a:srgbClr val="FF0000"/>
                </a:solidFill>
              </a:rPr>
              <a:t>Moore-Penrose</a:t>
            </a:r>
            <a:r>
              <a:rPr lang="zh-CN" altLang="en-US" dirty="0">
                <a:solidFill>
                  <a:srgbClr val="FF0000"/>
                </a:solidFill>
              </a:rPr>
              <a:t>广义逆</a:t>
            </a:r>
            <a:r>
              <a:rPr lang="zh-CN" altLang="en-US" dirty="0"/>
              <a:t>的唯一性，将</a:t>
            </a:r>
            <a:r>
              <a:rPr lang="en-US" altLang="zh-CN" dirty="0"/>
              <a:t>W</a:t>
            </a:r>
            <a:r>
              <a:rPr lang="zh-CN" altLang="en-US" dirty="0"/>
              <a:t>的响应结果表示如下：</a:t>
            </a:r>
          </a:p>
        </p:txBody>
      </p:sp>
      <p:sp>
        <p:nvSpPr>
          <p:cNvPr id="16" name="文本框 15">
            <a:extLst>
              <a:ext uri="{FF2B5EF4-FFF2-40B4-BE49-F238E27FC236}">
                <a16:creationId xmlns:a16="http://schemas.microsoft.com/office/drawing/2014/main" id="{E1589310-0976-A942-5048-C4E4B1BB71EE}"/>
              </a:ext>
            </a:extLst>
          </p:cNvPr>
          <p:cNvSpPr txBox="1"/>
          <p:nvPr/>
        </p:nvSpPr>
        <p:spPr>
          <a:xfrm>
            <a:off x="6509985" y="3663179"/>
            <a:ext cx="1954381" cy="369332"/>
          </a:xfrm>
          <a:prstGeom prst="rect">
            <a:avLst/>
          </a:prstGeom>
          <a:noFill/>
        </p:spPr>
        <p:txBody>
          <a:bodyPr wrap="none" rtlCol="0">
            <a:spAutoFit/>
          </a:bodyPr>
          <a:lstStyle/>
          <a:p>
            <a:r>
              <a:rPr lang="zh-CN" altLang="en-US" dirty="0"/>
              <a:t>其中</a:t>
            </a:r>
            <a:r>
              <a:rPr lang="en-US" altLang="zh-CN" dirty="0"/>
              <a:t>X</a:t>
            </a:r>
            <a:r>
              <a:rPr lang="zh-CN" altLang="en-US" dirty="0"/>
              <a:t>代表解矩阵</a:t>
            </a:r>
          </a:p>
        </p:txBody>
      </p:sp>
      <p:pic>
        <p:nvPicPr>
          <p:cNvPr id="18" name="图片 17">
            <a:extLst>
              <a:ext uri="{FF2B5EF4-FFF2-40B4-BE49-F238E27FC236}">
                <a16:creationId xmlns:a16="http://schemas.microsoft.com/office/drawing/2014/main" id="{7EB2EA1D-24AB-FAA2-F23C-B3A005D6E5C7}"/>
              </a:ext>
            </a:extLst>
          </p:cNvPr>
          <p:cNvPicPr>
            <a:picLocks noChangeAspect="1"/>
          </p:cNvPicPr>
          <p:nvPr/>
        </p:nvPicPr>
        <p:blipFill>
          <a:blip r:embed="rId4"/>
          <a:stretch>
            <a:fillRect/>
          </a:stretch>
        </p:blipFill>
        <p:spPr>
          <a:xfrm>
            <a:off x="2002866" y="5012685"/>
            <a:ext cx="171459" cy="323867"/>
          </a:xfrm>
          <a:prstGeom prst="rect">
            <a:avLst/>
          </a:prstGeom>
        </p:spPr>
      </p:pic>
      <p:sp>
        <p:nvSpPr>
          <p:cNvPr id="19" name="文本框 18">
            <a:extLst>
              <a:ext uri="{FF2B5EF4-FFF2-40B4-BE49-F238E27FC236}">
                <a16:creationId xmlns:a16="http://schemas.microsoft.com/office/drawing/2014/main" id="{DEE6A096-85D5-91F0-61E7-540DCEBC60FB}"/>
              </a:ext>
            </a:extLst>
          </p:cNvPr>
          <p:cNvSpPr txBox="1"/>
          <p:nvPr/>
        </p:nvSpPr>
        <p:spPr>
          <a:xfrm>
            <a:off x="2190471" y="4989952"/>
            <a:ext cx="2646878" cy="369332"/>
          </a:xfrm>
          <a:prstGeom prst="rect">
            <a:avLst/>
          </a:prstGeom>
          <a:noFill/>
        </p:spPr>
        <p:txBody>
          <a:bodyPr wrap="none" rtlCol="0">
            <a:spAutoFit/>
          </a:bodyPr>
          <a:lstStyle/>
          <a:p>
            <a:r>
              <a:rPr lang="zh-CN" altLang="en-US" dirty="0"/>
              <a:t>：策略查询</a:t>
            </a:r>
            <a:r>
              <a:rPr lang="en-US" altLang="zh-CN" dirty="0"/>
              <a:t>A</a:t>
            </a:r>
            <a:r>
              <a:rPr lang="zh-CN" altLang="en-US" dirty="0"/>
              <a:t>的加噪答案</a:t>
            </a:r>
          </a:p>
        </p:txBody>
      </p:sp>
      <p:pic>
        <p:nvPicPr>
          <p:cNvPr id="21" name="图片 20">
            <a:extLst>
              <a:ext uri="{FF2B5EF4-FFF2-40B4-BE49-F238E27FC236}">
                <a16:creationId xmlns:a16="http://schemas.microsoft.com/office/drawing/2014/main" id="{83CEEFB5-9BC9-5558-6D78-F225DE53A2FD}"/>
              </a:ext>
            </a:extLst>
          </p:cNvPr>
          <p:cNvPicPr>
            <a:picLocks noChangeAspect="1"/>
          </p:cNvPicPr>
          <p:nvPr/>
        </p:nvPicPr>
        <p:blipFill>
          <a:blip r:embed="rId5"/>
          <a:stretch>
            <a:fillRect/>
          </a:stretch>
        </p:blipFill>
        <p:spPr>
          <a:xfrm>
            <a:off x="5131973" y="4550825"/>
            <a:ext cx="762039" cy="330217"/>
          </a:xfrm>
          <a:prstGeom prst="rect">
            <a:avLst/>
          </a:prstGeom>
        </p:spPr>
      </p:pic>
      <p:pic>
        <p:nvPicPr>
          <p:cNvPr id="23" name="图片 22">
            <a:extLst>
              <a:ext uri="{FF2B5EF4-FFF2-40B4-BE49-F238E27FC236}">
                <a16:creationId xmlns:a16="http://schemas.microsoft.com/office/drawing/2014/main" id="{6A52DF1A-1DB0-A03B-FA70-A2AC4C1252B0}"/>
              </a:ext>
            </a:extLst>
          </p:cNvPr>
          <p:cNvPicPr>
            <a:picLocks noChangeAspect="1"/>
          </p:cNvPicPr>
          <p:nvPr/>
        </p:nvPicPr>
        <p:blipFill>
          <a:blip r:embed="rId6"/>
          <a:stretch>
            <a:fillRect/>
          </a:stretch>
        </p:blipFill>
        <p:spPr>
          <a:xfrm>
            <a:off x="5384073" y="5037310"/>
            <a:ext cx="374669" cy="285765"/>
          </a:xfrm>
          <a:prstGeom prst="rect">
            <a:avLst/>
          </a:prstGeom>
        </p:spPr>
      </p:pic>
      <p:sp>
        <p:nvSpPr>
          <p:cNvPr id="24" name="文本框 23">
            <a:extLst>
              <a:ext uri="{FF2B5EF4-FFF2-40B4-BE49-F238E27FC236}">
                <a16:creationId xmlns:a16="http://schemas.microsoft.com/office/drawing/2014/main" id="{DA14ACFB-3E21-E295-2D16-BC69D171F475}"/>
              </a:ext>
            </a:extLst>
          </p:cNvPr>
          <p:cNvSpPr txBox="1"/>
          <p:nvPr/>
        </p:nvSpPr>
        <p:spPr>
          <a:xfrm>
            <a:off x="5758742" y="4989952"/>
            <a:ext cx="3544560" cy="369332"/>
          </a:xfrm>
          <a:prstGeom prst="rect">
            <a:avLst/>
          </a:prstGeom>
          <a:noFill/>
        </p:spPr>
        <p:txBody>
          <a:bodyPr wrap="none" rtlCol="0">
            <a:spAutoFit/>
          </a:bodyPr>
          <a:lstStyle/>
          <a:p>
            <a:r>
              <a:rPr lang="zh-CN" altLang="en-US" dirty="0"/>
              <a:t>：矩阵</a:t>
            </a:r>
            <a:r>
              <a:rPr lang="en-US" altLang="zh-CN" dirty="0"/>
              <a:t>A</a:t>
            </a:r>
            <a:r>
              <a:rPr lang="zh-CN" altLang="en-US" dirty="0"/>
              <a:t>的</a:t>
            </a:r>
            <a:r>
              <a:rPr lang="en-US" altLang="zh-CN" dirty="0"/>
              <a:t>Moore-Penrose</a:t>
            </a:r>
            <a:r>
              <a:rPr lang="zh-CN" altLang="en-US" dirty="0"/>
              <a:t>广义逆</a:t>
            </a:r>
          </a:p>
        </p:txBody>
      </p:sp>
      <p:sp>
        <p:nvSpPr>
          <p:cNvPr id="25" name="文本框 24">
            <a:extLst>
              <a:ext uri="{FF2B5EF4-FFF2-40B4-BE49-F238E27FC236}">
                <a16:creationId xmlns:a16="http://schemas.microsoft.com/office/drawing/2014/main" id="{835F01C3-4EAC-F012-BEB1-7164D7FE1D9B}"/>
              </a:ext>
            </a:extLst>
          </p:cNvPr>
          <p:cNvSpPr txBox="1"/>
          <p:nvPr/>
        </p:nvSpPr>
        <p:spPr>
          <a:xfrm>
            <a:off x="669925" y="5537266"/>
            <a:ext cx="10257936"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a:t>当</a:t>
            </a:r>
            <a:r>
              <a:rPr lang="en-US" altLang="zh-CN" dirty="0"/>
              <a:t>A</a:t>
            </a:r>
            <a:r>
              <a:rPr lang="zh-CN" altLang="en-US" dirty="0"/>
              <a:t>为</a:t>
            </a:r>
            <a:r>
              <a:rPr lang="zh-CN" altLang="en-US" dirty="0">
                <a:solidFill>
                  <a:srgbClr val="FF0000"/>
                </a:solidFill>
              </a:rPr>
              <a:t>满秩矩阵</a:t>
            </a:r>
            <a:r>
              <a:rPr lang="zh-CN" altLang="en-US" dirty="0"/>
              <a:t>时，        是</a:t>
            </a:r>
            <a:r>
              <a:rPr lang="en-US" altLang="zh-CN" b="1" dirty="0"/>
              <a:t>x</a:t>
            </a:r>
            <a:r>
              <a:rPr lang="zh-CN" altLang="en-US" dirty="0"/>
              <a:t>的估计值，它在给定策略查询的噪声观察的情况下最小化平方误差。</a:t>
            </a:r>
          </a:p>
        </p:txBody>
      </p:sp>
      <p:pic>
        <p:nvPicPr>
          <p:cNvPr id="27" name="图片 26">
            <a:extLst>
              <a:ext uri="{FF2B5EF4-FFF2-40B4-BE49-F238E27FC236}">
                <a16:creationId xmlns:a16="http://schemas.microsoft.com/office/drawing/2014/main" id="{6C90D03A-2B08-0F9E-0E90-F9C5DC6A98E2}"/>
              </a:ext>
            </a:extLst>
          </p:cNvPr>
          <p:cNvPicPr>
            <a:picLocks noChangeAspect="1"/>
          </p:cNvPicPr>
          <p:nvPr/>
        </p:nvPicPr>
        <p:blipFill>
          <a:blip r:embed="rId7"/>
          <a:stretch>
            <a:fillRect/>
          </a:stretch>
        </p:blipFill>
        <p:spPr>
          <a:xfrm>
            <a:off x="2958425" y="5536488"/>
            <a:ext cx="520727" cy="349268"/>
          </a:xfrm>
          <a:prstGeom prst="rect">
            <a:avLst/>
          </a:prstGeom>
        </p:spPr>
      </p:pic>
      <p:pic>
        <p:nvPicPr>
          <p:cNvPr id="29" name="图片 28">
            <a:extLst>
              <a:ext uri="{FF2B5EF4-FFF2-40B4-BE49-F238E27FC236}">
                <a16:creationId xmlns:a16="http://schemas.microsoft.com/office/drawing/2014/main" id="{E6C57729-3C23-EA18-D033-BBECD1BA4A95}"/>
              </a:ext>
            </a:extLst>
          </p:cNvPr>
          <p:cNvPicPr>
            <a:picLocks noChangeAspect="1"/>
          </p:cNvPicPr>
          <p:nvPr/>
        </p:nvPicPr>
        <p:blipFill>
          <a:blip r:embed="rId8"/>
          <a:stretch>
            <a:fillRect/>
          </a:stretch>
        </p:blipFill>
        <p:spPr>
          <a:xfrm>
            <a:off x="9426828" y="3880942"/>
            <a:ext cx="1733639" cy="323867"/>
          </a:xfrm>
          <a:prstGeom prst="rect">
            <a:avLst/>
          </a:prstGeom>
        </p:spPr>
      </p:pic>
      <p:pic>
        <p:nvPicPr>
          <p:cNvPr id="31" name="图片 30">
            <a:extLst>
              <a:ext uri="{FF2B5EF4-FFF2-40B4-BE49-F238E27FC236}">
                <a16:creationId xmlns:a16="http://schemas.microsoft.com/office/drawing/2014/main" id="{20E262D6-897B-96C8-9D7E-E2F7EB672C32}"/>
              </a:ext>
            </a:extLst>
          </p:cNvPr>
          <p:cNvPicPr>
            <a:picLocks noChangeAspect="1"/>
          </p:cNvPicPr>
          <p:nvPr/>
        </p:nvPicPr>
        <p:blipFill>
          <a:blip r:embed="rId9"/>
          <a:stretch>
            <a:fillRect/>
          </a:stretch>
        </p:blipFill>
        <p:spPr>
          <a:xfrm>
            <a:off x="9608640" y="4353286"/>
            <a:ext cx="1505027" cy="304816"/>
          </a:xfrm>
          <a:prstGeom prst="rect">
            <a:avLst/>
          </a:prstGeom>
        </p:spPr>
      </p:pic>
      <p:pic>
        <p:nvPicPr>
          <p:cNvPr id="33" name="图片 32">
            <a:extLst>
              <a:ext uri="{FF2B5EF4-FFF2-40B4-BE49-F238E27FC236}">
                <a16:creationId xmlns:a16="http://schemas.microsoft.com/office/drawing/2014/main" id="{DFF0477A-96A4-02EC-7F9D-7801B2FB5F4B}"/>
              </a:ext>
            </a:extLst>
          </p:cNvPr>
          <p:cNvPicPr>
            <a:picLocks noChangeAspect="1"/>
          </p:cNvPicPr>
          <p:nvPr/>
        </p:nvPicPr>
        <p:blipFill>
          <a:blip r:embed="rId10"/>
          <a:stretch>
            <a:fillRect/>
          </a:stretch>
        </p:blipFill>
        <p:spPr>
          <a:xfrm>
            <a:off x="9627691" y="4795950"/>
            <a:ext cx="1485976" cy="361969"/>
          </a:xfrm>
          <a:prstGeom prst="rect">
            <a:avLst/>
          </a:prstGeom>
        </p:spPr>
      </p:pic>
      <p:pic>
        <p:nvPicPr>
          <p:cNvPr id="35" name="图片 34">
            <a:extLst>
              <a:ext uri="{FF2B5EF4-FFF2-40B4-BE49-F238E27FC236}">
                <a16:creationId xmlns:a16="http://schemas.microsoft.com/office/drawing/2014/main" id="{0F10FAC6-804B-2352-74BC-500B8EB13221}"/>
              </a:ext>
            </a:extLst>
          </p:cNvPr>
          <p:cNvPicPr>
            <a:picLocks noChangeAspect="1"/>
          </p:cNvPicPr>
          <p:nvPr/>
        </p:nvPicPr>
        <p:blipFill>
          <a:blip r:embed="rId11"/>
          <a:stretch>
            <a:fillRect/>
          </a:stretch>
        </p:blipFill>
        <p:spPr>
          <a:xfrm>
            <a:off x="9241697" y="1954678"/>
            <a:ext cx="2000353" cy="1073205"/>
          </a:xfrm>
          <a:prstGeom prst="rect">
            <a:avLst/>
          </a:prstGeom>
        </p:spPr>
      </p:pic>
      <p:pic>
        <p:nvPicPr>
          <p:cNvPr id="9" name="图片 8">
            <a:extLst>
              <a:ext uri="{FF2B5EF4-FFF2-40B4-BE49-F238E27FC236}">
                <a16:creationId xmlns:a16="http://schemas.microsoft.com/office/drawing/2014/main" id="{FF15F5D9-4744-84A2-076A-19CA4CBC38F2}"/>
              </a:ext>
            </a:extLst>
          </p:cNvPr>
          <p:cNvPicPr>
            <a:picLocks noChangeAspect="1"/>
          </p:cNvPicPr>
          <p:nvPr/>
        </p:nvPicPr>
        <p:blipFill rotWithShape="1">
          <a:blip r:embed="rId12"/>
          <a:srcRect t="5524" b="36894"/>
          <a:stretch/>
        </p:blipFill>
        <p:spPr>
          <a:xfrm>
            <a:off x="9559114" y="72533"/>
            <a:ext cx="2419474" cy="1093344"/>
          </a:xfrm>
          <a:prstGeom prst="rect">
            <a:avLst/>
          </a:prstGeom>
        </p:spPr>
      </p:pic>
    </p:spTree>
    <p:extLst>
      <p:ext uri="{BB962C8B-B14F-4D97-AF65-F5344CB8AC3E}">
        <p14:creationId xmlns:p14="http://schemas.microsoft.com/office/powerpoint/2010/main" val="569164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anim calcmode="lin" valueType="num">
                                      <p:cBhvr>
                                        <p:cTn id="30" dur="500" fill="hold"/>
                                        <p:tgtEl>
                                          <p:spTgt spid="14"/>
                                        </p:tgtEl>
                                        <p:attrNameLst>
                                          <p:attrName>ppt_x</p:attrName>
                                        </p:attrNameLst>
                                      </p:cBhvr>
                                      <p:tavLst>
                                        <p:tav tm="0">
                                          <p:val>
                                            <p:strVal val="#ppt_x"/>
                                          </p:val>
                                        </p:tav>
                                        <p:tav tm="100000">
                                          <p:val>
                                            <p:strVal val="#ppt_x"/>
                                          </p:val>
                                        </p:tav>
                                      </p:tavLst>
                                    </p:anim>
                                    <p:anim calcmode="lin" valueType="num">
                                      <p:cBhvr>
                                        <p:cTn id="31" dur="5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anim calcmode="lin" valueType="num">
                                      <p:cBhvr>
                                        <p:cTn id="35" dur="500" fill="hold"/>
                                        <p:tgtEl>
                                          <p:spTgt spid="16"/>
                                        </p:tgtEl>
                                        <p:attrNameLst>
                                          <p:attrName>ppt_x</p:attrName>
                                        </p:attrNameLst>
                                      </p:cBhvr>
                                      <p:tavLst>
                                        <p:tav tm="0">
                                          <p:val>
                                            <p:strVal val="#ppt_x"/>
                                          </p:val>
                                        </p:tav>
                                        <p:tav tm="100000">
                                          <p:val>
                                            <p:strVal val="#ppt_x"/>
                                          </p:val>
                                        </p:tav>
                                      </p:tavLst>
                                    </p:anim>
                                    <p:anim calcmode="lin" valueType="num">
                                      <p:cBhvr>
                                        <p:cTn id="36"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randombar(horizontal)">
                                      <p:cBhvr>
                                        <p:cTn id="61" dur="500"/>
                                        <p:tgtEl>
                                          <p:spTgt spid="25"/>
                                        </p:tgtEl>
                                      </p:cBhvr>
                                    </p:animEffect>
                                  </p:childTnLst>
                                </p:cTn>
                              </p:par>
                              <p:par>
                                <p:cTn id="62" presetID="14" presetClass="entr" presetSubtype="10" fill="hold"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randombar(horizontal)">
                                      <p:cBhvr>
                                        <p:cTn id="64" dur="500"/>
                                        <p:tgtEl>
                                          <p:spTgt spid="27"/>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anim calcmode="lin" valueType="num">
                                      <p:cBhvr>
                                        <p:cTn id="70" dur="500" fill="hold"/>
                                        <p:tgtEl>
                                          <p:spTgt spid="29"/>
                                        </p:tgtEl>
                                        <p:attrNameLst>
                                          <p:attrName>ppt_x</p:attrName>
                                        </p:attrNameLst>
                                      </p:cBhvr>
                                      <p:tavLst>
                                        <p:tav tm="0">
                                          <p:val>
                                            <p:strVal val="#ppt_x"/>
                                          </p:val>
                                        </p:tav>
                                        <p:tav tm="100000">
                                          <p:val>
                                            <p:strVal val="#ppt_x"/>
                                          </p:val>
                                        </p:tav>
                                      </p:tavLst>
                                    </p:anim>
                                    <p:anim calcmode="lin" valueType="num">
                                      <p:cBhvr>
                                        <p:cTn id="71" dur="500" fill="hold"/>
                                        <p:tgtEl>
                                          <p:spTgt spid="29"/>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anim calcmode="lin" valueType="num">
                                      <p:cBhvr>
                                        <p:cTn id="75" dur="500" fill="hold"/>
                                        <p:tgtEl>
                                          <p:spTgt spid="31"/>
                                        </p:tgtEl>
                                        <p:attrNameLst>
                                          <p:attrName>ppt_x</p:attrName>
                                        </p:attrNameLst>
                                      </p:cBhvr>
                                      <p:tavLst>
                                        <p:tav tm="0">
                                          <p:val>
                                            <p:strVal val="#ppt_x"/>
                                          </p:val>
                                        </p:tav>
                                        <p:tav tm="100000">
                                          <p:val>
                                            <p:strVal val="#ppt_x"/>
                                          </p:val>
                                        </p:tav>
                                      </p:tavLst>
                                    </p:anim>
                                    <p:anim calcmode="lin" valueType="num">
                                      <p:cBhvr>
                                        <p:cTn id="76" dur="500" fill="hold"/>
                                        <p:tgtEl>
                                          <p:spTgt spid="31"/>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anim calcmode="lin" valueType="num">
                                      <p:cBhvr>
                                        <p:cTn id="80" dur="500" fill="hold"/>
                                        <p:tgtEl>
                                          <p:spTgt spid="33"/>
                                        </p:tgtEl>
                                        <p:attrNameLst>
                                          <p:attrName>ppt_x</p:attrName>
                                        </p:attrNameLst>
                                      </p:cBhvr>
                                      <p:tavLst>
                                        <p:tav tm="0">
                                          <p:val>
                                            <p:strVal val="#ppt_x"/>
                                          </p:val>
                                        </p:tav>
                                        <p:tav tm="100000">
                                          <p:val>
                                            <p:strVal val="#ppt_x"/>
                                          </p:val>
                                        </p:tav>
                                      </p:tavLst>
                                    </p:anim>
                                    <p:anim calcmode="lin" valueType="num">
                                      <p:cBhvr>
                                        <p:cTn id="81" dur="500" fill="hold"/>
                                        <p:tgtEl>
                                          <p:spTgt spid="33"/>
                                        </p:tgtEl>
                                        <p:attrNameLst>
                                          <p:attrName>ppt_y</p:attrName>
                                        </p:attrNameLst>
                                      </p:cBhvr>
                                      <p:tavLst>
                                        <p:tav tm="0">
                                          <p:val>
                                            <p:strVal val="#ppt_y+.1"/>
                                          </p:val>
                                        </p:tav>
                                        <p:tav tm="100000">
                                          <p:val>
                                            <p:strVal val="#ppt_y"/>
                                          </p:val>
                                        </p:tav>
                                      </p:tavLst>
                                    </p:anim>
                                  </p:childTnLst>
                                </p:cTn>
                              </p:par>
                              <p:par>
                                <p:cTn id="82" presetID="10" presetClass="entr" presetSubtype="0" fill="hold" nodeType="with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2" grpId="0"/>
      <p:bldP spid="15" grpId="0"/>
      <p:bldP spid="16" grpId="0"/>
      <p:bldP spid="19" grpId="0"/>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BAEF6-FAEE-773F-A370-B27D621E7194}"/>
              </a:ext>
            </a:extLst>
          </p:cNvPr>
          <p:cNvSpPr>
            <a:spLocks noGrp="1"/>
          </p:cNvSpPr>
          <p:nvPr>
            <p:ph type="title"/>
          </p:nvPr>
        </p:nvSpPr>
        <p:spPr/>
        <p:txBody>
          <a:bodyPr>
            <a:normAutofit/>
          </a:bodyPr>
          <a:lstStyle/>
          <a:p>
            <a:r>
              <a:rPr lang="zh-CN" altLang="en-US" sz="3600" dirty="0"/>
              <a:t>矩阵机制 </a:t>
            </a:r>
            <a:r>
              <a:rPr lang="en-US" altLang="zh-CN" sz="3600" dirty="0"/>
              <a:t>The matrix mechanism</a:t>
            </a:r>
            <a:endParaRPr lang="zh-CN" altLang="en-US" sz="3600" dirty="0"/>
          </a:p>
        </p:txBody>
      </p:sp>
      <p:sp>
        <p:nvSpPr>
          <p:cNvPr id="3" name="灯片编号占位符 2">
            <a:extLst>
              <a:ext uri="{FF2B5EF4-FFF2-40B4-BE49-F238E27FC236}">
                <a16:creationId xmlns:a16="http://schemas.microsoft.com/office/drawing/2014/main" id="{70A7A9AE-4259-01D0-BF7B-C76F65FEE9A7}"/>
              </a:ext>
            </a:extLst>
          </p:cNvPr>
          <p:cNvSpPr>
            <a:spLocks noGrp="1"/>
          </p:cNvSpPr>
          <p:nvPr>
            <p:ph type="sldNum" sz="quarter" idx="12"/>
          </p:nvPr>
        </p:nvSpPr>
        <p:spPr/>
        <p:txBody>
          <a:bodyPr/>
          <a:lstStyle/>
          <a:p>
            <a:fld id="{5DD3DB80-B894-403A-B48E-6FDC1A72010E}" type="slidenum">
              <a:rPr lang="zh-CN" altLang="en-US" smtClean="0"/>
              <a:t>9</a:t>
            </a:fld>
            <a:endParaRPr lang="zh-CN" altLang="en-US"/>
          </a:p>
        </p:txBody>
      </p:sp>
      <p:pic>
        <p:nvPicPr>
          <p:cNvPr id="4" name="图片 3">
            <a:extLst>
              <a:ext uri="{FF2B5EF4-FFF2-40B4-BE49-F238E27FC236}">
                <a16:creationId xmlns:a16="http://schemas.microsoft.com/office/drawing/2014/main" id="{5A717B28-6AF0-1955-AFC7-C6E0692F4D04}"/>
              </a:ext>
            </a:extLst>
          </p:cNvPr>
          <p:cNvPicPr>
            <a:picLocks noChangeAspect="1"/>
          </p:cNvPicPr>
          <p:nvPr/>
        </p:nvPicPr>
        <p:blipFill>
          <a:blip r:embed="rId2"/>
          <a:stretch>
            <a:fillRect/>
          </a:stretch>
        </p:blipFill>
        <p:spPr>
          <a:xfrm>
            <a:off x="2036393" y="1188198"/>
            <a:ext cx="8119213" cy="2042155"/>
          </a:xfrm>
          <a:prstGeom prst="rect">
            <a:avLst/>
          </a:prstGeom>
        </p:spPr>
      </p:pic>
      <p:pic>
        <p:nvPicPr>
          <p:cNvPr id="6" name="图片 5">
            <a:extLst>
              <a:ext uri="{FF2B5EF4-FFF2-40B4-BE49-F238E27FC236}">
                <a16:creationId xmlns:a16="http://schemas.microsoft.com/office/drawing/2014/main" id="{0C93A20B-831B-DC1E-D672-66CCCC6FA5C1}"/>
              </a:ext>
            </a:extLst>
          </p:cNvPr>
          <p:cNvPicPr>
            <a:picLocks noChangeAspect="1"/>
          </p:cNvPicPr>
          <p:nvPr/>
        </p:nvPicPr>
        <p:blipFill>
          <a:blip r:embed="rId3"/>
          <a:stretch>
            <a:fillRect/>
          </a:stretch>
        </p:blipFill>
        <p:spPr>
          <a:xfrm>
            <a:off x="669925" y="3732544"/>
            <a:ext cx="6267772" cy="2387723"/>
          </a:xfrm>
          <a:prstGeom prst="rect">
            <a:avLst/>
          </a:prstGeom>
          <a:ln>
            <a:solidFill>
              <a:schemeClr val="tx1"/>
            </a:solidFill>
          </a:ln>
        </p:spPr>
      </p:pic>
      <p:sp>
        <p:nvSpPr>
          <p:cNvPr id="7" name="文本框 6">
            <a:extLst>
              <a:ext uri="{FF2B5EF4-FFF2-40B4-BE49-F238E27FC236}">
                <a16:creationId xmlns:a16="http://schemas.microsoft.com/office/drawing/2014/main" id="{BCF5D7EF-2C50-394D-F074-A84BB8804A80}"/>
              </a:ext>
            </a:extLst>
          </p:cNvPr>
          <p:cNvSpPr txBox="1"/>
          <p:nvPr/>
        </p:nvSpPr>
        <p:spPr>
          <a:xfrm>
            <a:off x="7204736" y="3732544"/>
            <a:ext cx="4315751" cy="128945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lnSpc>
                <a:spcPct val="150000"/>
              </a:lnSpc>
              <a:buFont typeface="Wingdings" panose="05000000000000000000" pitchFamily="2" charset="2"/>
              <a:buChar char="Ø"/>
            </a:pPr>
            <a:r>
              <a:rPr lang="zh-CN" altLang="en-US" b="1" dirty="0"/>
              <a:t>矩阵机制的优势核心</a:t>
            </a:r>
            <a:r>
              <a:rPr lang="zh-CN" altLang="en-US" dirty="0"/>
              <a:t>：</a:t>
            </a:r>
            <a:endParaRPr lang="en-US" altLang="zh-CN" dirty="0"/>
          </a:p>
          <a:p>
            <a:pPr>
              <a:lnSpc>
                <a:spcPct val="150000"/>
              </a:lnSpc>
            </a:pPr>
            <a:r>
              <a:rPr lang="zh-CN" altLang="en-US" dirty="0"/>
              <a:t>查询策略</a:t>
            </a:r>
            <a:r>
              <a:rPr lang="en-US" altLang="zh-CN" dirty="0"/>
              <a:t>A</a:t>
            </a:r>
            <a:r>
              <a:rPr lang="zh-CN" altLang="en-US" dirty="0"/>
              <a:t>可以被精心设计或优化以提高准确性。</a:t>
            </a:r>
          </a:p>
        </p:txBody>
      </p:sp>
      <p:sp>
        <p:nvSpPr>
          <p:cNvPr id="9" name="文本框 8">
            <a:extLst>
              <a:ext uri="{FF2B5EF4-FFF2-40B4-BE49-F238E27FC236}">
                <a16:creationId xmlns:a16="http://schemas.microsoft.com/office/drawing/2014/main" id="{32B718CD-7BA6-CBB9-7F30-B159EC4D79D0}"/>
              </a:ext>
            </a:extLst>
          </p:cNvPr>
          <p:cNvSpPr txBox="1"/>
          <p:nvPr/>
        </p:nvSpPr>
        <p:spPr>
          <a:xfrm>
            <a:off x="7204736" y="5224233"/>
            <a:ext cx="4315751" cy="87395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lnSpc>
                <a:spcPct val="150000"/>
              </a:lnSpc>
              <a:buFont typeface="Wingdings" panose="05000000000000000000" pitchFamily="2" charset="2"/>
              <a:buChar char="Ø"/>
            </a:pPr>
            <a:r>
              <a:rPr lang="zh-CN" altLang="en-US" dirty="0"/>
              <a:t>矩阵机制               继承了     的隐私保证以及无偏性。</a:t>
            </a:r>
          </a:p>
        </p:txBody>
      </p:sp>
      <p:pic>
        <p:nvPicPr>
          <p:cNvPr id="11" name="图片 10">
            <a:extLst>
              <a:ext uri="{FF2B5EF4-FFF2-40B4-BE49-F238E27FC236}">
                <a16:creationId xmlns:a16="http://schemas.microsoft.com/office/drawing/2014/main" id="{8C7DAD6A-0CE4-51E6-5AF0-F58BF8D6105A}"/>
              </a:ext>
            </a:extLst>
          </p:cNvPr>
          <p:cNvPicPr>
            <a:picLocks noChangeAspect="1"/>
          </p:cNvPicPr>
          <p:nvPr/>
        </p:nvPicPr>
        <p:blipFill>
          <a:blip r:embed="rId4"/>
          <a:stretch>
            <a:fillRect/>
          </a:stretch>
        </p:blipFill>
        <p:spPr>
          <a:xfrm>
            <a:off x="8619623" y="5348383"/>
            <a:ext cx="742988" cy="298465"/>
          </a:xfrm>
          <a:prstGeom prst="rect">
            <a:avLst/>
          </a:prstGeom>
        </p:spPr>
      </p:pic>
      <p:pic>
        <p:nvPicPr>
          <p:cNvPr id="13" name="图片 12">
            <a:extLst>
              <a:ext uri="{FF2B5EF4-FFF2-40B4-BE49-F238E27FC236}">
                <a16:creationId xmlns:a16="http://schemas.microsoft.com/office/drawing/2014/main" id="{AB8F0FE9-E4FA-B473-DD00-7562C90E4C69}"/>
              </a:ext>
            </a:extLst>
          </p:cNvPr>
          <p:cNvPicPr>
            <a:picLocks noChangeAspect="1"/>
          </p:cNvPicPr>
          <p:nvPr/>
        </p:nvPicPr>
        <p:blipFill>
          <a:blip r:embed="rId5"/>
          <a:stretch>
            <a:fillRect/>
          </a:stretch>
        </p:blipFill>
        <p:spPr>
          <a:xfrm>
            <a:off x="10162107" y="5357909"/>
            <a:ext cx="241312" cy="279414"/>
          </a:xfrm>
          <a:prstGeom prst="rect">
            <a:avLst/>
          </a:prstGeom>
        </p:spPr>
      </p:pic>
      <p:sp>
        <p:nvSpPr>
          <p:cNvPr id="5" name="矩形 4">
            <a:extLst>
              <a:ext uri="{FF2B5EF4-FFF2-40B4-BE49-F238E27FC236}">
                <a16:creationId xmlns:a16="http://schemas.microsoft.com/office/drawing/2014/main" id="{C02B4E10-6A9F-CC8C-3190-CD9505B5C7D6}"/>
              </a:ext>
            </a:extLst>
          </p:cNvPr>
          <p:cNvSpPr/>
          <p:nvPr/>
        </p:nvSpPr>
        <p:spPr>
          <a:xfrm>
            <a:off x="3039035" y="5661212"/>
            <a:ext cx="826994" cy="27298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38987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anim calcmode="lin" valueType="num">
                                      <p:cBhvr>
                                        <p:cTn id="25" dur="500" fill="hold"/>
                                        <p:tgtEl>
                                          <p:spTgt spid="13"/>
                                        </p:tgtEl>
                                        <p:attrNameLst>
                                          <p:attrName>ppt_x</p:attrName>
                                        </p:attrNameLst>
                                      </p:cBhvr>
                                      <p:tavLst>
                                        <p:tav tm="0">
                                          <p:val>
                                            <p:strVal val="#ppt_x"/>
                                          </p:val>
                                        </p:tav>
                                        <p:tav tm="100000">
                                          <p:val>
                                            <p:strVal val="#ppt_x"/>
                                          </p:val>
                                        </p:tav>
                                      </p:tavLst>
                                    </p:anim>
                                    <p:anim calcmode="lin" valueType="num">
                                      <p:cBhvr>
                                        <p:cTn id="2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University of Malaya">
      <a:dk1>
        <a:srgbClr val="000000"/>
      </a:dk1>
      <a:lt1>
        <a:srgbClr val="FFFFFF"/>
      </a:lt1>
      <a:dk2>
        <a:srgbClr val="768395"/>
      </a:dk2>
      <a:lt2>
        <a:srgbClr val="F0F0F0"/>
      </a:lt2>
      <a:accent1>
        <a:srgbClr val="019844"/>
      </a:accent1>
      <a:accent2>
        <a:srgbClr val="E82209"/>
      </a:accent2>
      <a:accent3>
        <a:srgbClr val="FCC300"/>
      </a:accent3>
      <a:accent4>
        <a:srgbClr val="0B52A2"/>
      </a:accent4>
      <a:accent5>
        <a:srgbClr val="0D8ECC"/>
      </a:accent5>
      <a:accent6>
        <a:srgbClr val="ABDBDF"/>
      </a:accent6>
      <a:hlink>
        <a:srgbClr val="4472C4"/>
      </a:hlink>
      <a:folHlink>
        <a:srgbClr val="BFBFBF"/>
      </a:folHlink>
    </a:clrScheme>
    <a:fontScheme name="tdl3kz1d">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1398</TotalTime>
  <Words>2642</Words>
  <Application>Microsoft Office PowerPoint</Application>
  <PresentationFormat>宽屏</PresentationFormat>
  <Paragraphs>257</Paragraphs>
  <Slides>26</Slides>
  <Notes>11</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26</vt:i4>
      </vt:variant>
    </vt:vector>
  </HeadingPairs>
  <TitlesOfParts>
    <vt:vector size="34" baseType="lpstr">
      <vt:lpstr>等线</vt:lpstr>
      <vt:lpstr>等线 Light</vt:lpstr>
      <vt:lpstr>Arial</vt:lpstr>
      <vt:lpstr>Cambria Math</vt:lpstr>
      <vt:lpstr>Roboto</vt:lpstr>
      <vt:lpstr>Wingdings</vt:lpstr>
      <vt:lpstr>Office 主题​​</vt:lpstr>
      <vt:lpstr>主题5</vt:lpstr>
      <vt:lpstr>PowerPoint 演示文稿</vt:lpstr>
      <vt:lpstr>Background</vt:lpstr>
      <vt:lpstr>Data domain and cell lists</vt:lpstr>
      <vt:lpstr>Liner queries and Query workloads</vt:lpstr>
      <vt:lpstr>Representing query workloads in matrix form</vt:lpstr>
      <vt:lpstr>Differential Privacy</vt:lpstr>
      <vt:lpstr>Query Matrix Sensitivity</vt:lpstr>
      <vt:lpstr>矩阵机制 The matrix mechanism</vt:lpstr>
      <vt:lpstr>矩阵机制 The matrix mechanism</vt:lpstr>
      <vt:lpstr>矩阵机制 The matrix mechanism</vt:lpstr>
      <vt:lpstr>矩阵机制的执行时间</vt:lpstr>
      <vt:lpstr>矩阵机制的误差</vt:lpstr>
      <vt:lpstr>总误差等价工作负载</vt:lpstr>
      <vt:lpstr>查询策略间等价</vt:lpstr>
      <vt:lpstr>Profile Equivalence</vt:lpstr>
      <vt:lpstr>应用：利用矩阵机制分析H_n和Y_n</vt:lpstr>
      <vt:lpstr>分析不同技术间的相似性</vt:lpstr>
      <vt:lpstr>分析I_n,H_n 和Y_n的误差</vt:lpstr>
      <vt:lpstr>分析I_n,H_n 和Y_n的误差</vt:lpstr>
      <vt:lpstr>最优策略选择</vt:lpstr>
      <vt:lpstr>最优策略选择</vt:lpstr>
      <vt:lpstr>最优策略选择</vt:lpstr>
      <vt:lpstr>增强启发式 </vt:lpstr>
      <vt:lpstr>实践中的策略选择</vt:lpstr>
      <vt:lpstr>其他工作及总结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鑫</dc:creator>
  <cp:lastModifiedBy>鑫 刘</cp:lastModifiedBy>
  <cp:revision>221</cp:revision>
  <dcterms:created xsi:type="dcterms:W3CDTF">2023-03-05T02:59:29Z</dcterms:created>
  <dcterms:modified xsi:type="dcterms:W3CDTF">2023-03-31T05:41:47Z</dcterms:modified>
</cp:coreProperties>
</file>